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9" r:id="rId2"/>
    <p:sldId id="258" r:id="rId3"/>
    <p:sldId id="311" r:id="rId4"/>
    <p:sldId id="304" r:id="rId5"/>
    <p:sldId id="305" r:id="rId6"/>
    <p:sldId id="286" r:id="rId7"/>
    <p:sldId id="300" r:id="rId8"/>
    <p:sldId id="301" r:id="rId9"/>
    <p:sldId id="302" r:id="rId10"/>
    <p:sldId id="276" r:id="rId11"/>
    <p:sldId id="306" r:id="rId12"/>
    <p:sldId id="277" r:id="rId13"/>
    <p:sldId id="309" r:id="rId14"/>
    <p:sldId id="278" r:id="rId15"/>
    <p:sldId id="270" r:id="rId16"/>
    <p:sldId id="271" r:id="rId17"/>
    <p:sldId id="272" r:id="rId18"/>
    <p:sldId id="273" r:id="rId19"/>
    <p:sldId id="315" r:id="rId20"/>
    <p:sldId id="274" r:id="rId21"/>
    <p:sldId id="279" r:id="rId22"/>
    <p:sldId id="293" r:id="rId23"/>
    <p:sldId id="292" r:id="rId24"/>
    <p:sldId id="294" r:id="rId25"/>
    <p:sldId id="295" r:id="rId26"/>
    <p:sldId id="296" r:id="rId27"/>
    <p:sldId id="297" r:id="rId28"/>
    <p:sldId id="280" r:id="rId29"/>
    <p:sldId id="298" r:id="rId30"/>
    <p:sldId id="299" r:id="rId31"/>
    <p:sldId id="281" r:id="rId32"/>
    <p:sldId id="330" r:id="rId33"/>
    <p:sldId id="282" r:id="rId34"/>
    <p:sldId id="307" r:id="rId35"/>
    <p:sldId id="308" r:id="rId36"/>
    <p:sldId id="283" r:id="rId37"/>
    <p:sldId id="312" r:id="rId38"/>
    <p:sldId id="313" r:id="rId39"/>
    <p:sldId id="314" r:id="rId40"/>
    <p:sldId id="284" r:id="rId41"/>
    <p:sldId id="288" r:id="rId42"/>
    <p:sldId id="289" r:id="rId43"/>
    <p:sldId id="290" r:id="rId44"/>
    <p:sldId id="291" r:id="rId45"/>
    <p:sldId id="285" r:id="rId46"/>
    <p:sldId id="303"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10" r:id="rId62"/>
    <p:sldId id="331" r:id="rId63"/>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0000FF"/>
    <a:srgbClr val="FF0000"/>
    <a:srgbClr val="FF0066"/>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Stile con tema 1 - Colore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Stile con tema 2 - Colore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ile con tema 2 - Colore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897" autoAdjust="0"/>
    <p:restoredTop sz="96598" autoAdjust="0"/>
  </p:normalViewPr>
  <p:slideViewPr>
    <p:cSldViewPr>
      <p:cViewPr>
        <p:scale>
          <a:sx n="100" d="100"/>
          <a:sy n="100" d="100"/>
        </p:scale>
        <p:origin x="48"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3F19EFB-7E44-46D3-9923-6373C6803B44}"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32BEC190-91E1-47B0-A301-168EF0E97B6E}" type="slidenum">
              <a:rPr lang="it-IT" smtClean="0"/>
              <a:pPr/>
              <a:t>15</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7964C3E4-7DE3-4E57-AA20-9008D686043B}" type="slidenum">
              <a:rPr lang="it-IT" smtClean="0"/>
              <a:pPr/>
              <a:t>41</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5AF0B9C-C4CF-4F07-BBFD-5271FEC47253}" type="slidenum">
              <a:rPr lang="it-IT"/>
              <a:pPr/>
              <a:t>‹N›</a:t>
            </a:fld>
            <a:endParaRPr lang="it-IT"/>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A9517E8-D79A-4DBE-95AA-75F08F4F446F}" type="slidenum">
              <a:rPr lang="it-IT"/>
              <a:pPr/>
              <a:t>‹N›</a:t>
            </a:fld>
            <a:endParaRPr lang="it-IT"/>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A441FD7A-3FD2-47B5-A8E3-950C8A42466B}" type="slidenum">
              <a:rPr lang="it-IT"/>
              <a:pPr/>
              <a:t>‹N›</a:t>
            </a:fld>
            <a:endParaRPr lang="it-IT"/>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olo, ClipArt e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lipArt 2"/>
          <p:cNvSpPr>
            <a:spLocks noGrp="1"/>
          </p:cNvSpPr>
          <p:nvPr>
            <p:ph type="clipArt" sz="half" idx="1"/>
          </p:nvPr>
        </p:nvSpPr>
        <p:spPr>
          <a:xfrm>
            <a:off x="685800" y="1981200"/>
            <a:ext cx="3810000" cy="4114800"/>
          </a:xfrm>
        </p:spPr>
        <p:txBody>
          <a:bodyPr/>
          <a:lstStyle/>
          <a:p>
            <a:endParaRPr lang="it-IT"/>
          </a:p>
        </p:txBody>
      </p:sp>
      <p:sp>
        <p:nvSpPr>
          <p:cNvPr id="4" name="Segnaposto testo 3"/>
          <p:cNvSpPr>
            <a:spLocks noGrp="1"/>
          </p:cNvSpPr>
          <p:nvPr>
            <p:ph type="body" sz="half" idx="2"/>
          </p:nvPr>
        </p:nvSpPr>
        <p:spPr>
          <a:xfrm>
            <a:off x="46482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A072F2ED-3307-45CB-A97A-9E1BFDFA59F3}" type="slidenum">
              <a:rPr lang="it-IT"/>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olo e testo sopra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1428DF59-7446-41ED-AD53-F7DB1A5CC594}" type="slidenum">
              <a:rPr lang="it-IT"/>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fld id="{468E7BE1-3D44-44DE-A1B2-399D845930D8}" type="slidenum">
              <a:rPr lang="it-IT"/>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olo e contenuto sopra test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685800" y="6248400"/>
            <a:ext cx="1905000" cy="457200"/>
          </a:xfrm>
        </p:spPr>
        <p:txBody>
          <a:bodyPr/>
          <a:lstStyle>
            <a:lvl1pPr>
              <a:defRPr/>
            </a:lvl1pPr>
          </a:lstStyle>
          <a:p>
            <a:endParaRPr lang="it-IT"/>
          </a:p>
        </p:txBody>
      </p:sp>
      <p:sp>
        <p:nvSpPr>
          <p:cNvPr id="6" name="Segnaposto piè di pagina 5"/>
          <p:cNvSpPr>
            <a:spLocks noGrp="1"/>
          </p:cNvSpPr>
          <p:nvPr>
            <p:ph type="ftr" sz="quarter" idx="11"/>
          </p:nvPr>
        </p:nvSpPr>
        <p:spPr>
          <a:xfrm>
            <a:off x="3124200" y="6248400"/>
            <a:ext cx="2895600" cy="457200"/>
          </a:xfrm>
        </p:spPr>
        <p:txBody>
          <a:bodyPr/>
          <a:lstStyle>
            <a:lvl1pPr>
              <a:defRPr/>
            </a:lvl1pPr>
          </a:lstStyle>
          <a:p>
            <a:endParaRPr lang="it-IT"/>
          </a:p>
        </p:txBody>
      </p:sp>
      <p:sp>
        <p:nvSpPr>
          <p:cNvPr id="7" name="Segnaposto numero diapositiva 6"/>
          <p:cNvSpPr>
            <a:spLocks noGrp="1"/>
          </p:cNvSpPr>
          <p:nvPr>
            <p:ph type="sldNum" sz="quarter" idx="12"/>
          </p:nvPr>
        </p:nvSpPr>
        <p:spPr>
          <a:xfrm>
            <a:off x="6553200" y="6248400"/>
            <a:ext cx="1905000" cy="457200"/>
          </a:xfrm>
        </p:spPr>
        <p:txBody>
          <a:bodyPr/>
          <a:lstStyle>
            <a:lvl1pPr>
              <a:defRPr/>
            </a:lvl1pPr>
          </a:lstStyle>
          <a:p>
            <a:fld id="{EDB51CAF-384A-4AC5-8BA5-F5B8E7CBB3B2}" type="slidenum">
              <a:rPr lang="it-IT"/>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OverTx">
  <p:cSld name="Titolo e contenuto sopra tes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half" idx="3"/>
          </p:nvPr>
        </p:nvSpPr>
        <p:spPr>
          <a:xfrm>
            <a:off x="685800" y="4114800"/>
            <a:ext cx="77724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data 5"/>
          <p:cNvSpPr>
            <a:spLocks noGrp="1"/>
          </p:cNvSpPr>
          <p:nvPr>
            <p:ph type="dt" sz="half" idx="10"/>
          </p:nvPr>
        </p:nvSpPr>
        <p:spPr>
          <a:xfrm>
            <a:off x="685800" y="6248400"/>
            <a:ext cx="1905000" cy="457200"/>
          </a:xfrm>
        </p:spPr>
        <p:txBody>
          <a:bodyPr/>
          <a:lstStyle>
            <a:lvl1pPr>
              <a:defRPr/>
            </a:lvl1pPr>
          </a:lstStyle>
          <a:p>
            <a:endParaRPr lang="it-IT"/>
          </a:p>
        </p:txBody>
      </p:sp>
      <p:sp>
        <p:nvSpPr>
          <p:cNvPr id="7" name="Segnaposto piè di pagina 6"/>
          <p:cNvSpPr>
            <a:spLocks noGrp="1"/>
          </p:cNvSpPr>
          <p:nvPr>
            <p:ph type="ftr" sz="quarter" idx="11"/>
          </p:nvPr>
        </p:nvSpPr>
        <p:spPr>
          <a:xfrm>
            <a:off x="3124200" y="6248400"/>
            <a:ext cx="2895600" cy="457200"/>
          </a:xfrm>
        </p:spPr>
        <p:txBody>
          <a:bodyPr/>
          <a:lstStyle>
            <a:lvl1pPr>
              <a:defRPr/>
            </a:lvl1pPr>
          </a:lstStyle>
          <a:p>
            <a:endParaRPr lang="it-IT"/>
          </a:p>
        </p:txBody>
      </p:sp>
      <p:sp>
        <p:nvSpPr>
          <p:cNvPr id="8" name="Segnaposto numero diapositiva 7"/>
          <p:cNvSpPr>
            <a:spLocks noGrp="1"/>
          </p:cNvSpPr>
          <p:nvPr>
            <p:ph type="sldNum" sz="quarter" idx="12"/>
          </p:nvPr>
        </p:nvSpPr>
        <p:spPr>
          <a:xfrm>
            <a:off x="6553200" y="6248400"/>
            <a:ext cx="1905000" cy="457200"/>
          </a:xfrm>
        </p:spPr>
        <p:txBody>
          <a:bodyPr/>
          <a:lstStyle>
            <a:lvl1pPr>
              <a:defRPr/>
            </a:lvl1pPr>
          </a:lstStyle>
          <a:p>
            <a:fld id="{56875E5F-ABB3-4944-9F6B-32C39BC2C6BA}"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4E972548-7D3E-4E11-A814-6B90D173172E}" type="slidenum">
              <a:rPr lang="it-IT"/>
              <a:pPr/>
              <a:t>‹N›</a:t>
            </a:fld>
            <a:endParaRPr lang="it-IT"/>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0AF5C564-B2F8-43FA-A13A-DC833121528A}" type="slidenum">
              <a:rPr lang="it-IT"/>
              <a:pPr/>
              <a:t>‹N›</a:t>
            </a:fld>
            <a:endParaRPr lang="it-IT"/>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F0BD2333-CE22-4A1E-A56C-99B7C50CC6C8}" type="slidenum">
              <a:rPr lang="it-IT"/>
              <a:pPr/>
              <a:t>‹N›</a:t>
            </a:fld>
            <a:endParaRPr lang="it-IT"/>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357EBCF2-A442-4CCF-94FD-797926F3A783}" type="slidenum">
              <a:rPr lang="it-IT"/>
              <a:pPr/>
              <a:t>‹N›</a:t>
            </a:fld>
            <a:endParaRPr lang="it-IT"/>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FDBE0173-1642-4C74-8FE8-317FE284D581}" type="slidenum">
              <a:rPr lang="it-IT"/>
              <a:pPr/>
              <a:t>‹N›</a:t>
            </a:fld>
            <a:endParaRPr lang="it-IT"/>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CA2FFDE5-A77D-44CF-952D-ED7A1AF36DE4}" type="slidenum">
              <a:rPr lang="it-IT"/>
              <a:pPr/>
              <a:t>‹N›</a:t>
            </a:fld>
            <a:endParaRPr lang="it-IT"/>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0A60F2C-7383-412B-B4DC-8024BB73E11C}" type="slidenum">
              <a:rPr lang="it-IT"/>
              <a:pPr/>
              <a:t>‹N›</a:t>
            </a:fld>
            <a:endParaRPr lang="it-IT"/>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5C9EB46-2BEE-451B-94C3-F596B2693B5C}" type="slidenum">
              <a:rPr lang="it-IT"/>
              <a:pPr/>
              <a:t>‹N›</a:t>
            </a:fld>
            <a:endParaRPr lang="it-IT"/>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097E024-71B9-4D90-8211-03B64F543ADB}"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unionecomunivalvibrata.it/territorio"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audio" Target="file:///C:\Users\Wolfino_L4\Desktop\Progetto%20fine\Progetto%20Musica.wm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5.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8.gif"/></Relationships>
</file>

<file path=ppt/slides/_rels/slide22.xml.rels><?xml version="1.0" encoding="UTF-8" standalone="yes"?>
<Relationships xmlns="http://schemas.openxmlformats.org/package/2006/relationships"><Relationship Id="rId3" Type="http://schemas.openxmlformats.org/officeDocument/2006/relationships/hyperlink" Target="http://www.fortezzacivitella.it/" TargetMode="External"/><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hyperlink" Target="mailto:INFO@FORTEZZACIVITELLA.IT"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hyperlink" Target="http://www.fortezzacivitella.it/civitella.htm" TargetMode="External"/><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fortezzacivitella.it/lafortezza1.htm"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64.gif"/><Relationship Id="rId5" Type="http://schemas.openxmlformats.org/officeDocument/2006/relationships/image" Target="../media/image63.gif"/><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64.gif"/></Relationships>
</file>

<file path=ppt/slides/_rels/slide3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2.gif"/><Relationship Id="rId7" Type="http://schemas.openxmlformats.org/officeDocument/2006/relationships/image" Target="../media/image76.gif"/><Relationship Id="rId2" Type="http://schemas.openxmlformats.org/officeDocument/2006/relationships/image" Target="../media/image71.jpeg"/><Relationship Id="rId1" Type="http://schemas.openxmlformats.org/officeDocument/2006/relationships/slideLayout" Target="../slideLayouts/slideLayout1.xml"/><Relationship Id="rId6" Type="http://schemas.openxmlformats.org/officeDocument/2006/relationships/image" Target="../media/image75.gif"/><Relationship Id="rId5" Type="http://schemas.openxmlformats.org/officeDocument/2006/relationships/image" Target="../media/image74.gif"/><Relationship Id="rId4" Type="http://schemas.openxmlformats.org/officeDocument/2006/relationships/image" Target="../media/image73.gif"/></Relationships>
</file>

<file path=ppt/slides/_rels/slide3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86.gif"/></Relationships>
</file>

<file path=ppt/slides/_rels/slide46.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image" Target="../media/image92.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jpe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image" Target="../media/image103.jpe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image" Target="../media/image109.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6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image" Target="../media/image111.jpe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2.xml"/><Relationship Id="rId1" Type="http://schemas.openxmlformats.org/officeDocument/2006/relationships/video" Target="file:///C:\Users\Wolfino_L4\Desktop\Progetto%20fine\Fine.wm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sz="2800" dirty="0">
                <a:hlinkClick r:id="rId2"/>
              </a:rPr>
              <a:t>http://</a:t>
            </a:r>
            <a:r>
              <a:rPr lang="it-IT" sz="2800" dirty="0" smtClean="0">
                <a:hlinkClick r:id="rId2"/>
              </a:rPr>
              <a:t>www.unionecomunivalvibrata.it/</a:t>
            </a:r>
            <a:r>
              <a:rPr lang="it-IT" sz="2800" dirty="0" err="1" smtClean="0">
                <a:hlinkClick r:id="rId2"/>
              </a:rPr>
              <a:t>territorio</a:t>
            </a:r>
            <a:r>
              <a:rPr lang="it-IT" sz="2800" dirty="0" err="1" smtClean="0"/>
              <a:t>.php</a:t>
            </a:r>
            <a:endParaRPr lang="it-IT" sz="2800" dirty="0"/>
          </a:p>
        </p:txBody>
      </p:sp>
      <p:sp>
        <p:nvSpPr>
          <p:cNvPr id="6147" name="Rectangle 3"/>
          <p:cNvSpPr>
            <a:spLocks noGrp="1" noChangeArrowheads="1"/>
          </p:cNvSpPr>
          <p:nvPr>
            <p:ph type="body" idx="1"/>
          </p:nvPr>
        </p:nvSpPr>
        <p:spPr/>
        <p:txBody>
          <a:bodyPr/>
          <a:lstStyle/>
          <a:p>
            <a:pPr>
              <a:lnSpc>
                <a:spcPct val="80000"/>
              </a:lnSpc>
            </a:pPr>
            <a:r>
              <a:rPr lang="it-IT" sz="1200" dirty="0"/>
              <a:t>Partendo da </a:t>
            </a:r>
            <a:r>
              <a:rPr lang="it-IT" sz="1200" b="1" dirty="0"/>
              <a:t>Martinsicuro,</a:t>
            </a:r>
            <a:r>
              <a:rPr lang="it-IT" sz="1200" dirty="0"/>
              <a:t> località </a:t>
            </a:r>
            <a:r>
              <a:rPr lang="it-IT" sz="1200" dirty="0" smtClean="0"/>
              <a:t>balneare, </a:t>
            </a:r>
            <a:r>
              <a:rPr lang="it-IT" sz="1200" dirty="0"/>
              <a:t>custodisce una torre di guardia con le insegne di Carlo V, attraverso una pittoresca strada, costellata di vigneti e frutteti, si giunge, in soli sei chilometri, a </a:t>
            </a:r>
            <a:r>
              <a:rPr lang="it-IT" sz="1200" b="1" dirty="0"/>
              <a:t>Colonnella,</a:t>
            </a:r>
            <a:r>
              <a:rPr lang="it-IT" sz="1200" dirty="0"/>
              <a:t> ricca di monumenti e di splendide vedute sui fiumi Tronto e Vibrata, sui Monti della Laga, sul Gran Sasso e sul mare. </a:t>
            </a:r>
            <a:br>
              <a:rPr lang="it-IT" sz="1200" dirty="0"/>
            </a:br>
            <a:r>
              <a:rPr lang="it-IT" sz="1200" dirty="0"/>
              <a:t>Da qui, percorrendo la provinciale, in breve tempo si giunge a</a:t>
            </a:r>
            <a:r>
              <a:rPr lang="it-IT" sz="1200" b="1" dirty="0"/>
              <a:t> Controguerra</a:t>
            </a:r>
            <a:r>
              <a:rPr lang="it-IT" sz="1200" dirty="0"/>
              <a:t>, nella cui parte alta si impone il torrione del Palazzo ducale. </a:t>
            </a:r>
            <a:br>
              <a:rPr lang="it-IT" sz="1200" dirty="0"/>
            </a:br>
            <a:r>
              <a:rPr lang="it-IT" sz="1200" dirty="0"/>
              <a:t>Si prosegue poi, fino ad </a:t>
            </a:r>
            <a:r>
              <a:rPr lang="it-IT" sz="1200" b="1" dirty="0"/>
              <a:t>Ancarano e a Sant’Egidio</a:t>
            </a:r>
            <a:r>
              <a:rPr lang="it-IT" sz="1200" dirty="0"/>
              <a:t> alla Vibrata, il comune della valle più popoloso e ricco di industrie. </a:t>
            </a:r>
            <a:endParaRPr lang="it-IT" sz="1200" dirty="0" smtClean="0"/>
          </a:p>
          <a:p>
            <a:pPr>
              <a:lnSpc>
                <a:spcPct val="80000"/>
              </a:lnSpc>
            </a:pPr>
            <a:r>
              <a:rPr lang="it-IT" sz="1200" dirty="0" smtClean="0"/>
              <a:t>Proseguendo lungo la SS 81, passando per il borgo </a:t>
            </a:r>
            <a:r>
              <a:rPr lang="it-IT" sz="1200" b="1" dirty="0" smtClean="0"/>
              <a:t>di Faraone</a:t>
            </a:r>
            <a:r>
              <a:rPr lang="it-IT" sz="1200" dirty="0" smtClean="0"/>
              <a:t>, ci si ritrova a </a:t>
            </a:r>
            <a:r>
              <a:rPr lang="it-IT" sz="1200" b="1" dirty="0" smtClean="0"/>
              <a:t>Civitella del Tronto</a:t>
            </a:r>
            <a:r>
              <a:rPr lang="it-IT" sz="1200" dirty="0" smtClean="0"/>
              <a:t>, famosa fortezza che troneggia sul mare e sui monti. </a:t>
            </a:r>
            <a:br>
              <a:rPr lang="it-IT" sz="1200" dirty="0" smtClean="0"/>
            </a:br>
            <a:r>
              <a:rPr lang="it-IT" sz="1200" dirty="0" smtClean="0"/>
              <a:t>Di qui riprendendo la SS 81 Teramo - Ascoli Piceno è possibile risalire (attraversando una strada che si snoda dentro una pineta, con splendidi panorami sulle valli e sull’Adriatico) tutto il fianco della </a:t>
            </a:r>
            <a:r>
              <a:rPr lang="it-IT" sz="1200" b="1" dirty="0" smtClean="0"/>
              <a:t>Montagna dei Fiori</a:t>
            </a:r>
            <a:r>
              <a:rPr lang="it-IT" sz="1200" dirty="0" smtClean="0"/>
              <a:t>, con le sue </a:t>
            </a:r>
            <a:r>
              <a:rPr lang="it-IT" sz="1200" b="1" dirty="0" smtClean="0"/>
              <a:t>grotte e le sorgenti del fiume Vibrata</a:t>
            </a:r>
            <a:r>
              <a:rPr lang="it-IT" sz="1200" dirty="0" smtClean="0"/>
              <a:t>, e raggiungere la località sciistica e di soggiorno estivo di san Giacomo di Valle Castellana, sotto la cima del Monte Piselli. </a:t>
            </a:r>
            <a:br>
              <a:rPr lang="it-IT" sz="1200" dirty="0" smtClean="0"/>
            </a:br>
            <a:r>
              <a:rPr lang="it-IT" sz="1200" dirty="0" smtClean="0"/>
              <a:t>Di qui si può percorrere tutta la valle fino alla frazione di Santa Maria o riscendere verso Ascoli Piceno o il mare. </a:t>
            </a:r>
            <a:br>
              <a:rPr lang="it-IT" sz="1200" dirty="0" smtClean="0"/>
            </a:br>
            <a:r>
              <a:rPr lang="it-IT" sz="1200" dirty="0" smtClean="0"/>
              <a:t>Percorrendo, infatti, la provinciale, non è difficile raggiungere </a:t>
            </a:r>
            <a:r>
              <a:rPr lang="it-IT" sz="1200" b="1" dirty="0" smtClean="0"/>
              <a:t>Sant’Omero</a:t>
            </a:r>
            <a:r>
              <a:rPr lang="it-IT" sz="1200" dirty="0" smtClean="0"/>
              <a:t>, città fondata da Carlo Magno e, verso l’interno, </a:t>
            </a:r>
            <a:r>
              <a:rPr lang="it-IT" sz="1200" b="1" dirty="0" smtClean="0"/>
              <a:t>Torano Nuovo</a:t>
            </a:r>
            <a:r>
              <a:rPr lang="it-IT" sz="1200" dirty="0" smtClean="0"/>
              <a:t>, famosa per i suoi vini e le sue cantine, le più frequentate della provincia e dell’intera regione. </a:t>
            </a:r>
            <a:br>
              <a:rPr lang="it-IT" sz="1200" dirty="0" smtClean="0"/>
            </a:br>
            <a:r>
              <a:rPr lang="it-IT" sz="1200" dirty="0" smtClean="0"/>
              <a:t>Vicinissimo a Torano c’è </a:t>
            </a:r>
            <a:r>
              <a:rPr lang="it-IT" sz="1200" b="1" dirty="0" smtClean="0"/>
              <a:t>Nereto</a:t>
            </a:r>
            <a:r>
              <a:rPr lang="it-IT" sz="1200" dirty="0" smtClean="0"/>
              <a:t>, centro industriale e commerciale. Da Nereto, imboccando la SS 259, dopo poco si incontra il bivio per </a:t>
            </a:r>
            <a:r>
              <a:rPr lang="it-IT" sz="1200" b="1" dirty="0" smtClean="0"/>
              <a:t>Corropoli</a:t>
            </a:r>
            <a:r>
              <a:rPr lang="it-IT" sz="1200" dirty="0" smtClean="0"/>
              <a:t>, centro ricco di monumenti che sicuramente merita una visita. </a:t>
            </a:r>
            <a:br>
              <a:rPr lang="it-IT" sz="1200" dirty="0" smtClean="0"/>
            </a:br>
            <a:r>
              <a:rPr lang="it-IT" sz="1200" dirty="0" smtClean="0"/>
              <a:t>A questo punto l’itinerario è più che completo. Si può tornare sulla costa percorrendo la provinciale che attraversa il Vibrata e raggiunge Tortoreto, oppure imboccando la SS 259 fino ad </a:t>
            </a:r>
            <a:r>
              <a:rPr lang="it-IT" sz="1200" b="1" dirty="0" smtClean="0"/>
              <a:t>Alba Adriatica</a:t>
            </a:r>
            <a:r>
              <a:rPr lang="it-IT" sz="1200" dirty="0" smtClean="0"/>
              <a:t>. </a:t>
            </a:r>
          </a:p>
          <a:p>
            <a:pPr>
              <a:lnSpc>
                <a:spcPct val="80000"/>
              </a:lnSpc>
            </a:pPr>
            <a:r>
              <a:rPr lang="it-IT" sz="1200" dirty="0" smtClean="0"/>
              <a:t>Per tornare invece,sulla costa è possibile percorrere la provinciale che costeggia il fiume </a:t>
            </a:r>
            <a:r>
              <a:rPr lang="it-IT" sz="1200" b="1" dirty="0" smtClean="0"/>
              <a:t>Salinello fino a Tortoreto</a:t>
            </a:r>
            <a:r>
              <a:rPr lang="it-IT" sz="1200" dirty="0" smtClean="0"/>
              <a:t>, o scegliere un itinerario alternativo. </a:t>
            </a:r>
            <a:br>
              <a:rPr lang="it-IT" sz="1200" dirty="0" smtClean="0"/>
            </a:br>
            <a:endParaRPr lang="it-IT" sz="1200" dirty="0"/>
          </a:p>
        </p:txBody>
      </p:sp>
      <p:pic>
        <p:nvPicPr>
          <p:cNvPr id="5" name="Picture 2" descr="C:\Users\Wolfino_L4\Desktop\onion-head03.gif"/>
          <p:cNvPicPr>
            <a:picLocks noChangeAspect="1" noChangeArrowheads="1" noCrop="1"/>
          </p:cNvPicPr>
          <p:nvPr/>
        </p:nvPicPr>
        <p:blipFill>
          <a:blip r:embed="rId3"/>
          <a:srcRect/>
          <a:stretch>
            <a:fillRect/>
          </a:stretch>
        </p:blipFill>
        <p:spPr bwMode="auto">
          <a:xfrm>
            <a:off x="8000992" y="5714992"/>
            <a:ext cx="1143008" cy="1143008"/>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a:off x="5214942" y="1500174"/>
            <a:ext cx="649288" cy="428625"/>
          </a:xfrm>
          <a:prstGeom prst="rect">
            <a:avLst/>
          </a:prstGeom>
          <a:noFill/>
        </p:spPr>
      </p:pic>
      <p:pic>
        <p:nvPicPr>
          <p:cNvPr id="6" name="Picture 3" descr="C:\Users\Wolfino_L4\Desktop\mave\Nuova cartella\onion-head90.gif"/>
          <p:cNvPicPr>
            <a:picLocks noChangeAspect="1" noChangeArrowheads="1" noCrop="1"/>
          </p:cNvPicPr>
          <p:nvPr/>
        </p:nvPicPr>
        <p:blipFill>
          <a:blip r:embed="rId4"/>
          <a:srcRect/>
          <a:stretch>
            <a:fillRect/>
          </a:stretch>
        </p:blipFill>
        <p:spPr bwMode="auto">
          <a:xfrm flipH="1">
            <a:off x="8643934" y="0"/>
            <a:ext cx="500066" cy="47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55556E-7 3.33333E-6 L -0.15764 0.08402 " pathEditMode="relative" rAng="0" ptsTypes="AA">
                                      <p:cBhvr>
                                        <p:cTn id="6" dur="3000" fill="hold"/>
                                        <p:tgtEl>
                                          <p:spTgt spid="4133"/>
                                        </p:tgtEl>
                                        <p:attrNameLst>
                                          <p:attrName>ppt_x</p:attrName>
                                          <p:attrName>ppt_y</p:attrName>
                                        </p:attrNameLst>
                                      </p:cBhvr>
                                      <p:rCtr x="-79" y="42"/>
                                    </p:animMotion>
                                  </p:childTnLst>
                                </p:cTn>
                              </p:par>
                              <p:par>
                                <p:cTn id="7" presetID="18" presetClass="entr" presetSubtype="12"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strips(downLeft)">
                                      <p:cBhvr>
                                        <p:cTn id="9"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4213" y="333375"/>
            <a:ext cx="7772400" cy="1470025"/>
          </a:xfrm>
        </p:spPr>
        <p:txBody>
          <a:bodyPr/>
          <a:lstStyle/>
          <a:p>
            <a:r>
              <a:rPr lang="it-IT" sz="5400" dirty="0">
                <a:latin typeface="Arial Black" pitchFamily="34" charset="0"/>
              </a:rPr>
              <a:t>CONTROGUERRA</a:t>
            </a:r>
          </a:p>
        </p:txBody>
      </p:sp>
      <p:sp>
        <p:nvSpPr>
          <p:cNvPr id="3076" name="Rectangle 4"/>
          <p:cNvSpPr>
            <a:spLocks noChangeArrowheads="1"/>
          </p:cNvSpPr>
          <p:nvPr/>
        </p:nvSpPr>
        <p:spPr bwMode="auto">
          <a:xfrm>
            <a:off x="395288" y="1628775"/>
            <a:ext cx="3240087" cy="2563813"/>
          </a:xfrm>
          <a:prstGeom prst="rect">
            <a:avLst/>
          </a:prstGeom>
          <a:noFill/>
          <a:ln w="9525">
            <a:noFill/>
            <a:miter lim="800000"/>
            <a:headEnd/>
            <a:tailEnd/>
          </a:ln>
          <a:effectLst/>
        </p:spPr>
        <p:txBody>
          <a:bodyPr anchor="ctr">
            <a:spAutoFit/>
          </a:bodyPr>
          <a:lstStyle/>
          <a:p>
            <a:r>
              <a:rPr lang="it-IT" dirty="0"/>
              <a:t>Esso è conosciuto per i suoi vigneti e per la produzione di vino, rinomata in tutta Italia. Il comune molto probabilmente è sorto in epoca romana anche se ebbe una certa importanza per la sua ottima posizione geografica nel periodo medievale. </a:t>
            </a:r>
          </a:p>
        </p:txBody>
      </p:sp>
      <p:pic>
        <p:nvPicPr>
          <p:cNvPr id="3077" name="Picture 5" descr="controguerra1"/>
          <p:cNvPicPr>
            <a:picLocks noChangeAspect="1" noChangeArrowheads="1"/>
          </p:cNvPicPr>
          <p:nvPr/>
        </p:nvPicPr>
        <p:blipFill>
          <a:blip r:embed="rId3"/>
          <a:srcRect/>
          <a:stretch>
            <a:fillRect/>
          </a:stretch>
        </p:blipFill>
        <p:spPr bwMode="auto">
          <a:xfrm>
            <a:off x="539750" y="4581525"/>
            <a:ext cx="2857500" cy="1905000"/>
          </a:xfrm>
          <a:prstGeom prst="rect">
            <a:avLst/>
          </a:prstGeom>
          <a:noFill/>
        </p:spPr>
      </p:pic>
      <p:sp>
        <p:nvSpPr>
          <p:cNvPr id="3078" name="Rectangle 6"/>
          <p:cNvSpPr>
            <a:spLocks noChangeArrowheads="1"/>
          </p:cNvSpPr>
          <p:nvPr/>
        </p:nvSpPr>
        <p:spPr bwMode="auto">
          <a:xfrm>
            <a:off x="4140200" y="4652963"/>
            <a:ext cx="4537075" cy="1739900"/>
          </a:xfrm>
          <a:prstGeom prst="rect">
            <a:avLst/>
          </a:prstGeom>
          <a:noFill/>
          <a:ln w="9525">
            <a:noFill/>
            <a:miter lim="800000"/>
            <a:headEnd/>
            <a:tailEnd/>
          </a:ln>
          <a:effectLst/>
        </p:spPr>
        <p:txBody>
          <a:bodyPr anchor="ctr">
            <a:spAutoFit/>
          </a:bodyPr>
          <a:lstStyle/>
          <a:p>
            <a:r>
              <a:rPr lang="it-IT" dirty="0"/>
              <a:t>Numerosi reperti archeologici appartenenti al periodo preistorico e a quello romano sono oggi conservate nell’</a:t>
            </a:r>
            <a:r>
              <a:rPr lang="it-IT" dirty="0" err="1"/>
              <a:t>Antiquiarim</a:t>
            </a:r>
            <a:r>
              <a:rPr lang="it-IT" dirty="0"/>
              <a:t> allestito nel palazzo Comunale. Il paese, per la produzione vinicola di ottima qualità è oggi inserito nella “Via del Vino”. </a:t>
            </a:r>
          </a:p>
        </p:txBody>
      </p:sp>
      <p:pic>
        <p:nvPicPr>
          <p:cNvPr id="3079" name="Picture 7" descr="Madonna"/>
          <p:cNvPicPr>
            <a:picLocks noChangeAspect="1" noChangeArrowheads="1"/>
          </p:cNvPicPr>
          <p:nvPr/>
        </p:nvPicPr>
        <p:blipFill>
          <a:blip r:embed="rId4"/>
          <a:srcRect/>
          <a:stretch>
            <a:fillRect/>
          </a:stretch>
        </p:blipFill>
        <p:spPr bwMode="auto">
          <a:xfrm>
            <a:off x="4500563" y="1557338"/>
            <a:ext cx="3268662" cy="29527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par>
                          <p:cTn id="12" fill="hold">
                            <p:stCondLst>
                              <p:cond delay="1050"/>
                            </p:stCondLst>
                            <p:childTnLst>
                              <p:par>
                                <p:cTn id="13" presetID="10" presetClass="entr" presetSubtype="0" fill="hold" grpId="0" nodeType="after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fade">
                                      <p:cBhvr>
                                        <p:cTn id="15" dur="1000"/>
                                        <p:tgtEl>
                                          <p:spTgt spid="3076"/>
                                        </p:tgtEl>
                                      </p:cBhvr>
                                    </p:animEffect>
                                  </p:childTnLst>
                                </p:cTn>
                              </p:par>
                            </p:childTnLst>
                          </p:cTn>
                        </p:par>
                        <p:par>
                          <p:cTn id="16" fill="hold">
                            <p:stCondLst>
                              <p:cond delay="2050"/>
                            </p:stCondLst>
                            <p:childTnLst>
                              <p:par>
                                <p:cTn id="17" presetID="42" presetClass="entr" presetSubtype="0" fill="hold" nodeType="afterEffect">
                                  <p:stCondLst>
                                    <p:cond delay="0"/>
                                  </p:stCondLst>
                                  <p:childTnLst>
                                    <p:set>
                                      <p:cBhvr>
                                        <p:cTn id="18" dur="1" fill="hold">
                                          <p:stCondLst>
                                            <p:cond delay="0"/>
                                          </p:stCondLst>
                                        </p:cTn>
                                        <p:tgtEl>
                                          <p:spTgt spid="3079"/>
                                        </p:tgtEl>
                                        <p:attrNameLst>
                                          <p:attrName>style.visibility</p:attrName>
                                        </p:attrNameLst>
                                      </p:cBhvr>
                                      <p:to>
                                        <p:strVal val="visible"/>
                                      </p:to>
                                    </p:set>
                                    <p:animEffect transition="in" filter="fade">
                                      <p:cBhvr>
                                        <p:cTn id="19" dur="500"/>
                                        <p:tgtEl>
                                          <p:spTgt spid="3079"/>
                                        </p:tgtEl>
                                      </p:cBhvr>
                                    </p:animEffect>
                                    <p:anim calcmode="lin" valueType="num">
                                      <p:cBhvr>
                                        <p:cTn id="20" dur="500" fill="hold"/>
                                        <p:tgtEl>
                                          <p:spTgt spid="3079"/>
                                        </p:tgtEl>
                                        <p:attrNameLst>
                                          <p:attrName>ppt_x</p:attrName>
                                        </p:attrNameLst>
                                      </p:cBhvr>
                                      <p:tavLst>
                                        <p:tav tm="0">
                                          <p:val>
                                            <p:strVal val="#ppt_x"/>
                                          </p:val>
                                        </p:tav>
                                        <p:tav tm="100000">
                                          <p:val>
                                            <p:strVal val="#ppt_x"/>
                                          </p:val>
                                        </p:tav>
                                      </p:tavLst>
                                    </p:anim>
                                    <p:anim calcmode="lin" valueType="num">
                                      <p:cBhvr>
                                        <p:cTn id="21" dur="500" fill="hold"/>
                                        <p:tgtEl>
                                          <p:spTgt spid="3079"/>
                                        </p:tgtEl>
                                        <p:attrNameLst>
                                          <p:attrName>ppt_y</p:attrName>
                                        </p:attrNameLst>
                                      </p:cBhvr>
                                      <p:tavLst>
                                        <p:tav tm="0">
                                          <p:val>
                                            <p:strVal val="#ppt_y+.1"/>
                                          </p:val>
                                        </p:tav>
                                        <p:tav tm="100000">
                                          <p:val>
                                            <p:strVal val="#ppt_y"/>
                                          </p:val>
                                        </p:tav>
                                      </p:tavLst>
                                    </p:anim>
                                  </p:childTnLst>
                                </p:cTn>
                              </p:par>
                            </p:childTnLst>
                          </p:cTn>
                        </p:par>
                        <p:par>
                          <p:cTn id="22" fill="hold">
                            <p:stCondLst>
                              <p:cond delay="2550"/>
                            </p:stCondLst>
                            <p:childTnLst>
                              <p:par>
                                <p:cTn id="23" presetID="10" presetClass="entr" presetSubtype="0" fill="hold" grpId="0" nodeType="afterEffect">
                                  <p:stCondLst>
                                    <p:cond delay="0"/>
                                  </p:stCondLst>
                                  <p:childTnLst>
                                    <p:set>
                                      <p:cBhvr>
                                        <p:cTn id="24" dur="1" fill="hold">
                                          <p:stCondLst>
                                            <p:cond delay="0"/>
                                          </p:stCondLst>
                                        </p:cTn>
                                        <p:tgtEl>
                                          <p:spTgt spid="3078"/>
                                        </p:tgtEl>
                                        <p:attrNameLst>
                                          <p:attrName>style.visibility</p:attrName>
                                        </p:attrNameLst>
                                      </p:cBhvr>
                                      <p:to>
                                        <p:strVal val="visible"/>
                                      </p:to>
                                    </p:set>
                                    <p:animEffect transition="in" filter="fade">
                                      <p:cBhvr>
                                        <p:cTn id="25" dur="1000"/>
                                        <p:tgtEl>
                                          <p:spTgt spid="3078"/>
                                        </p:tgtEl>
                                      </p:cBhvr>
                                    </p:animEffect>
                                  </p:childTnLst>
                                </p:cTn>
                              </p:par>
                            </p:childTnLst>
                          </p:cTn>
                        </p:par>
                        <p:par>
                          <p:cTn id="26" fill="hold">
                            <p:stCondLst>
                              <p:cond delay="3550"/>
                            </p:stCondLst>
                            <p:childTnLst>
                              <p:par>
                                <p:cTn id="27" presetID="42" presetClass="entr" presetSubtype="0" fill="hold" nodeType="after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fade">
                                      <p:cBhvr>
                                        <p:cTn id="29" dur="500"/>
                                        <p:tgtEl>
                                          <p:spTgt spid="3077"/>
                                        </p:tgtEl>
                                      </p:cBhvr>
                                    </p:animEffect>
                                    <p:anim calcmode="lin" valueType="num">
                                      <p:cBhvr>
                                        <p:cTn id="30" dur="500" fill="hold"/>
                                        <p:tgtEl>
                                          <p:spTgt spid="3077"/>
                                        </p:tgtEl>
                                        <p:attrNameLst>
                                          <p:attrName>ppt_x</p:attrName>
                                        </p:attrNameLst>
                                      </p:cBhvr>
                                      <p:tavLst>
                                        <p:tav tm="0">
                                          <p:val>
                                            <p:strVal val="#ppt_x"/>
                                          </p:val>
                                        </p:tav>
                                        <p:tav tm="100000">
                                          <p:val>
                                            <p:strVal val="#ppt_x"/>
                                          </p:val>
                                        </p:tav>
                                      </p:tavLst>
                                    </p:anim>
                                    <p:anim calcmode="lin" valueType="num">
                                      <p:cBhvr>
                                        <p:cTn id="31" dur="5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p:bldP spid="30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a:off x="3857620" y="2071678"/>
            <a:ext cx="649288" cy="428625"/>
          </a:xfrm>
          <a:prstGeom prst="rect">
            <a:avLst/>
          </a:prstGeom>
          <a:noFill/>
        </p:spPr>
      </p:pic>
      <p:pic>
        <p:nvPicPr>
          <p:cNvPr id="3074" name="Picture 2" descr="C:\Users\Wolfino_L4\Desktop\mave\Nuova cartella\onion-head75.gif"/>
          <p:cNvPicPr>
            <a:picLocks noChangeAspect="1" noChangeArrowheads="1" noCrop="1"/>
          </p:cNvPicPr>
          <p:nvPr/>
        </p:nvPicPr>
        <p:blipFill>
          <a:blip r:embed="rId4"/>
          <a:srcRect/>
          <a:stretch>
            <a:fillRect/>
          </a:stretch>
        </p:blipFill>
        <p:spPr bwMode="auto">
          <a:xfrm flipH="1">
            <a:off x="8643934" y="0"/>
            <a:ext cx="500066" cy="5000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66667E-6 -4.44444E-6 L -0.1967 0.10255 " pathEditMode="relative" rAng="0" ptsTypes="AA">
                                      <p:cBhvr>
                                        <p:cTn id="6" dur="3000" fill="hold"/>
                                        <p:tgtEl>
                                          <p:spTgt spid="4133"/>
                                        </p:tgtEl>
                                        <p:attrNameLst>
                                          <p:attrName>ppt_x</p:attrName>
                                          <p:attrName>ppt_y</p:attrName>
                                        </p:attrNameLst>
                                      </p:cBhvr>
                                      <p:rCtr x="-98" y="51"/>
                                    </p:animMotion>
                                  </p:childTnLst>
                                </p:cTn>
                              </p:par>
                              <p:par>
                                <p:cTn id="7" presetID="18" presetClass="entr" presetSubtype="12"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strips(downLeft)">
                                      <p:cBhvr>
                                        <p:cTn id="9"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7188" y="214313"/>
            <a:ext cx="8229600" cy="1143000"/>
          </a:xfrm>
        </p:spPr>
        <p:txBody>
          <a:bodyPr/>
          <a:lstStyle/>
          <a:p>
            <a:pPr eaLnBrk="1" hangingPunct="1"/>
            <a:r>
              <a:rPr lang="it-IT" dirty="0" smtClean="0"/>
              <a:t>ANCARANO</a:t>
            </a:r>
          </a:p>
        </p:txBody>
      </p:sp>
      <p:pic>
        <p:nvPicPr>
          <p:cNvPr id="5123" name="Picture 5" descr="http://www.unionecomunivalvibrata.it/foto/ancarano/misericordia.jpg"/>
          <p:cNvPicPr>
            <a:picLocks noChangeAspect="1" noChangeArrowheads="1"/>
          </p:cNvPicPr>
          <p:nvPr/>
        </p:nvPicPr>
        <p:blipFill>
          <a:blip r:embed="rId2"/>
          <a:srcRect/>
          <a:stretch>
            <a:fillRect/>
          </a:stretch>
        </p:blipFill>
        <p:spPr bwMode="auto">
          <a:xfrm>
            <a:off x="357188" y="1214438"/>
            <a:ext cx="1657350" cy="2124075"/>
          </a:xfrm>
          <a:prstGeom prst="rect">
            <a:avLst/>
          </a:prstGeom>
          <a:noFill/>
          <a:ln w="9525">
            <a:noFill/>
            <a:miter lim="800000"/>
            <a:headEnd/>
            <a:tailEnd/>
          </a:ln>
        </p:spPr>
      </p:pic>
      <p:sp>
        <p:nvSpPr>
          <p:cNvPr id="5124" name="CasellaDiTesto 7"/>
          <p:cNvSpPr txBox="1">
            <a:spLocks noChangeArrowheads="1"/>
          </p:cNvSpPr>
          <p:nvPr/>
        </p:nvSpPr>
        <p:spPr bwMode="auto">
          <a:xfrm>
            <a:off x="2627313" y="1125538"/>
            <a:ext cx="4445000" cy="3043237"/>
          </a:xfrm>
          <a:prstGeom prst="rect">
            <a:avLst/>
          </a:prstGeom>
          <a:noFill/>
          <a:ln w="9525">
            <a:noFill/>
            <a:miter lim="800000"/>
            <a:headEnd/>
            <a:tailEnd/>
          </a:ln>
        </p:spPr>
        <p:txBody>
          <a:bodyPr>
            <a:spAutoFit/>
          </a:bodyPr>
          <a:lstStyle/>
          <a:p>
            <a:pPr algn="just"/>
            <a:r>
              <a:rPr lang="it-IT" sz="1400" b="1" dirty="0"/>
              <a:t>Chiesa S. Maria della Misericordia</a:t>
            </a:r>
            <a:r>
              <a:rPr lang="it-IT" sz="1400" dirty="0"/>
              <a:t> </a:t>
            </a:r>
          </a:p>
          <a:p>
            <a:pPr algn="just"/>
            <a:r>
              <a:rPr lang="it-IT" sz="1200" b="1" dirty="0"/>
              <a:t>Chiesa dai lineamenti tardo-rinascimentali fu alterata nella sua struttura da un tiburio che copriva interamente la cupola e da un porticato, ma con un restauro di un paio di decenni fa è stata riportata alla sua veste originaria. </a:t>
            </a:r>
          </a:p>
          <a:p>
            <a:pPr algn="just"/>
            <a:r>
              <a:rPr lang="it-IT" sz="1200" b="1" dirty="0"/>
              <a:t>La pianta è ottagonale con sagrestia rettangolare, il settore ottagonale che costituisce facciata principale presenta una porta avente gli stipiti in travertino lavorato </a:t>
            </a:r>
          </a:p>
          <a:p>
            <a:pPr algn="just"/>
            <a:r>
              <a:rPr lang="it-IT" sz="1200" b="1" dirty="0"/>
              <a:t>e un'architravatura di notevole altezza. </a:t>
            </a:r>
          </a:p>
          <a:p>
            <a:pPr algn="just"/>
            <a:r>
              <a:rPr lang="it-IT" sz="1200" b="1" dirty="0"/>
              <a:t>L'apertura è chiusa da un timpano triangolare in travertino, al di sopra del quale si trova un'iscrizione che data la costruzione al 1628 ed è sormontato da uno stemma gentilizio e da un rosone circolare.</a:t>
            </a:r>
          </a:p>
          <a:p>
            <a:pPr algn="just"/>
            <a:r>
              <a:rPr lang="it-IT" sz="1200" b="1" dirty="0"/>
              <a:t>Chiude la facciata una riquadratura in mattoni che si estende anche sugli spigoli.</a:t>
            </a:r>
          </a:p>
          <a:p>
            <a:pPr algn="just"/>
            <a:endParaRPr lang="it-IT" sz="1200" b="1" dirty="0"/>
          </a:p>
        </p:txBody>
      </p:sp>
      <p:pic>
        <p:nvPicPr>
          <p:cNvPr id="5125" name="Immagine 11" descr="torre_camp.jpg"/>
          <p:cNvPicPr>
            <a:picLocks noChangeAspect="1"/>
          </p:cNvPicPr>
          <p:nvPr/>
        </p:nvPicPr>
        <p:blipFill>
          <a:blip r:embed="rId3"/>
          <a:srcRect/>
          <a:stretch>
            <a:fillRect/>
          </a:stretch>
        </p:blipFill>
        <p:spPr bwMode="auto">
          <a:xfrm>
            <a:off x="642938" y="3857625"/>
            <a:ext cx="1657350" cy="2124075"/>
          </a:xfrm>
          <a:prstGeom prst="rect">
            <a:avLst/>
          </a:prstGeom>
          <a:noFill/>
          <a:ln w="9525">
            <a:noFill/>
            <a:miter lim="800000"/>
            <a:headEnd/>
            <a:tailEnd/>
          </a:ln>
        </p:spPr>
      </p:pic>
      <p:sp>
        <p:nvSpPr>
          <p:cNvPr id="13" name="Rettangolo 12"/>
          <p:cNvSpPr/>
          <p:nvPr/>
        </p:nvSpPr>
        <p:spPr>
          <a:xfrm>
            <a:off x="-230222" y="4067179"/>
            <a:ext cx="4525467" cy="1754327"/>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it-IT"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 Torre Campanaria</a:t>
            </a:r>
          </a:p>
        </p:txBody>
      </p:sp>
      <p:pic>
        <p:nvPicPr>
          <p:cNvPr id="5127" name="Immagine 15" descr="porte.jpg"/>
          <p:cNvPicPr>
            <a:picLocks noChangeAspect="1"/>
          </p:cNvPicPr>
          <p:nvPr/>
        </p:nvPicPr>
        <p:blipFill>
          <a:blip r:embed="rId4"/>
          <a:srcRect/>
          <a:stretch>
            <a:fillRect/>
          </a:stretch>
        </p:blipFill>
        <p:spPr bwMode="auto">
          <a:xfrm>
            <a:off x="5072063" y="4071938"/>
            <a:ext cx="1657350" cy="2124075"/>
          </a:xfrm>
          <a:prstGeom prst="rect">
            <a:avLst/>
          </a:prstGeom>
          <a:noFill/>
          <a:ln w="9525">
            <a:noFill/>
            <a:miter lim="800000"/>
            <a:headEnd/>
            <a:tailEnd/>
          </a:ln>
        </p:spPr>
      </p:pic>
      <p:sp>
        <p:nvSpPr>
          <p:cNvPr id="17" name="Rettangolo 16"/>
          <p:cNvSpPr/>
          <p:nvPr/>
        </p:nvSpPr>
        <p:spPr>
          <a:xfrm rot="1999580">
            <a:off x="4232117" y="4775840"/>
            <a:ext cx="3728234" cy="711288"/>
          </a:xfrm>
          <a:prstGeom prst="rect">
            <a:avLst/>
          </a:prstGeom>
          <a:noFill/>
        </p:spPr>
        <p:txBody>
          <a:bodyPr wrap="none">
            <a:spAutoFit/>
          </a:bodyPr>
          <a:lstStyle/>
          <a:p>
            <a:pPr algn="ctr">
              <a:defRPr/>
            </a:pPr>
            <a:r>
              <a:rPr lang="it-IT"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Mura e Porte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800" decel="100000"/>
                                        <p:tgtEl>
                                          <p:spTgt spid="5122"/>
                                        </p:tgtEl>
                                      </p:cBhvr>
                                    </p:animEffect>
                                    <p:anim calcmode="lin" valueType="num">
                                      <p:cBhvr>
                                        <p:cTn id="8" dur="800" decel="100000" fill="hold"/>
                                        <p:tgtEl>
                                          <p:spTgt spid="5122"/>
                                        </p:tgtEl>
                                        <p:attrNameLst>
                                          <p:attrName>style.rotation</p:attrName>
                                        </p:attrNameLst>
                                      </p:cBhvr>
                                      <p:tavLst>
                                        <p:tav tm="0">
                                          <p:val>
                                            <p:fltVal val="-90"/>
                                          </p:val>
                                        </p:tav>
                                        <p:tav tm="100000">
                                          <p:val>
                                            <p:fltVal val="0"/>
                                          </p:val>
                                        </p:tav>
                                      </p:tavLst>
                                    </p:anim>
                                    <p:anim calcmode="lin" valueType="num">
                                      <p:cBhvr>
                                        <p:cTn id="9" dur="800" decel="100000" fill="hold"/>
                                        <p:tgtEl>
                                          <p:spTgt spid="5122"/>
                                        </p:tgtEl>
                                        <p:attrNameLst>
                                          <p:attrName>ppt_x</p:attrName>
                                        </p:attrNameLst>
                                      </p:cBhvr>
                                      <p:tavLst>
                                        <p:tav tm="0">
                                          <p:val>
                                            <p:strVal val="#ppt_x+0.4"/>
                                          </p:val>
                                        </p:tav>
                                        <p:tav tm="100000">
                                          <p:val>
                                            <p:strVal val="#ppt_x-0.05"/>
                                          </p:val>
                                        </p:tav>
                                      </p:tavLst>
                                    </p:anim>
                                    <p:anim calcmode="lin" valueType="num">
                                      <p:cBhvr>
                                        <p:cTn id="10" dur="800" decel="100000" fill="hold"/>
                                        <p:tgtEl>
                                          <p:spTgt spid="5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4" presetClass="entr" presetSubtype="0" fill="hold" nodeType="afterEffect">
                                  <p:stCondLst>
                                    <p:cond delay="0"/>
                                  </p:stCondLst>
                                  <p:childTnLst>
                                    <p:set>
                                      <p:cBhvr>
                                        <p:cTn id="15" dur="1" fill="hold">
                                          <p:stCondLst>
                                            <p:cond delay="0"/>
                                          </p:stCondLst>
                                        </p:cTn>
                                        <p:tgtEl>
                                          <p:spTgt spid="5123"/>
                                        </p:tgtEl>
                                        <p:attrNameLst>
                                          <p:attrName>style.visibility</p:attrName>
                                        </p:attrNameLst>
                                      </p:cBhvr>
                                      <p:to>
                                        <p:strVal val="visible"/>
                                      </p:to>
                                    </p:set>
                                    <p:anim from="(-#ppt_w/2)" to="(#ppt_x)" calcmode="lin" valueType="num">
                                      <p:cBhvr>
                                        <p:cTn id="16" dur="600" fill="hold">
                                          <p:stCondLst>
                                            <p:cond delay="0"/>
                                          </p:stCondLst>
                                        </p:cTn>
                                        <p:tgtEl>
                                          <p:spTgt spid="5123"/>
                                        </p:tgtEl>
                                        <p:attrNameLst>
                                          <p:attrName>ppt_x</p:attrName>
                                        </p:attrNameLst>
                                      </p:cBhvr>
                                    </p:anim>
                                    <p:anim from="0" to="-1.0" calcmode="lin" valueType="num">
                                      <p:cBhvr>
                                        <p:cTn id="17" dur="200" decel="50000" autoRev="1" fill="hold">
                                          <p:stCondLst>
                                            <p:cond delay="600"/>
                                          </p:stCondLst>
                                        </p:cTn>
                                        <p:tgtEl>
                                          <p:spTgt spid="5123"/>
                                        </p:tgtEl>
                                        <p:attrNameLst>
                                          <p:attrName>xshear</p:attrName>
                                        </p:attrNameLst>
                                      </p:cBhvr>
                                    </p:anim>
                                    <p:animScale>
                                      <p:cBhvr>
                                        <p:cTn id="18" dur="200" decel="100000" autoRev="1" fill="hold">
                                          <p:stCondLst>
                                            <p:cond delay="600"/>
                                          </p:stCondLst>
                                        </p:cTn>
                                        <p:tgtEl>
                                          <p:spTgt spid="5123"/>
                                        </p:tgtEl>
                                      </p:cBhvr>
                                      <p:from x="100000" y="100000"/>
                                      <p:to x="80000" y="100000"/>
                                    </p:animScale>
                                    <p:anim by="(#ppt_h/3+#ppt_w*0.1)" calcmode="lin" valueType="num">
                                      <p:cBhvr additive="sum">
                                        <p:cTn id="19" dur="200" decel="100000" autoRev="1" fill="hold">
                                          <p:stCondLst>
                                            <p:cond delay="600"/>
                                          </p:stCondLst>
                                        </p:cTn>
                                        <p:tgtEl>
                                          <p:spTgt spid="5123"/>
                                        </p:tgtEl>
                                        <p:attrNameLst>
                                          <p:attrName>ppt_x</p:attrName>
                                        </p:attrNameLst>
                                      </p:cBhvr>
                                    </p:anim>
                                  </p:childTnLst>
                                </p:cTn>
                              </p:par>
                              <p:par>
                                <p:cTn id="20" presetID="56" presetClass="entr" presetSubtype="0" fill="hold" grpId="0" nodeType="withEffect">
                                  <p:stCondLst>
                                    <p:cond delay="0"/>
                                  </p:stCondLst>
                                  <p:childTnLst>
                                    <p:set>
                                      <p:cBhvr>
                                        <p:cTn id="21" dur="1" fill="hold">
                                          <p:stCondLst>
                                            <p:cond delay="0"/>
                                          </p:stCondLst>
                                        </p:cTn>
                                        <p:tgtEl>
                                          <p:spTgt spid="5124"/>
                                        </p:tgtEl>
                                        <p:attrNameLst>
                                          <p:attrName>style.visibility</p:attrName>
                                        </p:attrNameLst>
                                      </p:cBhvr>
                                      <p:to>
                                        <p:strVal val="visible"/>
                                      </p:to>
                                    </p:set>
                                    <p:anim by="(-#ppt_w*2)" calcmode="lin" valueType="num">
                                      <p:cBhvr rctx="PPT">
                                        <p:cTn id="22" dur="500" autoRev="1" fill="hold">
                                          <p:stCondLst>
                                            <p:cond delay="0"/>
                                          </p:stCondLst>
                                        </p:cTn>
                                        <p:tgtEl>
                                          <p:spTgt spid="5124"/>
                                        </p:tgtEl>
                                        <p:attrNameLst>
                                          <p:attrName>ppt_w</p:attrName>
                                        </p:attrNameLst>
                                      </p:cBhvr>
                                    </p:anim>
                                    <p:anim by="(#ppt_w*0.50)" calcmode="lin" valueType="num">
                                      <p:cBhvr>
                                        <p:cTn id="23" dur="500" decel="50000" autoRev="1" fill="hold">
                                          <p:stCondLst>
                                            <p:cond delay="0"/>
                                          </p:stCondLst>
                                        </p:cTn>
                                        <p:tgtEl>
                                          <p:spTgt spid="5124"/>
                                        </p:tgtEl>
                                        <p:attrNameLst>
                                          <p:attrName>ppt_x</p:attrName>
                                        </p:attrNameLst>
                                      </p:cBhvr>
                                    </p:anim>
                                    <p:anim from="(-#ppt_h/2)" to="(#ppt_y)" calcmode="lin" valueType="num">
                                      <p:cBhvr>
                                        <p:cTn id="24" dur="1000" fill="hold">
                                          <p:stCondLst>
                                            <p:cond delay="0"/>
                                          </p:stCondLst>
                                        </p:cTn>
                                        <p:tgtEl>
                                          <p:spTgt spid="5124"/>
                                        </p:tgtEl>
                                        <p:attrNameLst>
                                          <p:attrName>ppt_y</p:attrName>
                                        </p:attrNameLst>
                                      </p:cBhvr>
                                    </p:anim>
                                    <p:animRot by="21600000">
                                      <p:cBhvr>
                                        <p:cTn id="25" dur="1000" fill="hold">
                                          <p:stCondLst>
                                            <p:cond delay="0"/>
                                          </p:stCondLst>
                                        </p:cTn>
                                        <p:tgtEl>
                                          <p:spTgt spid="5124"/>
                                        </p:tgtEl>
                                        <p:attrNameLst>
                                          <p:attrName>r</p:attrName>
                                        </p:attrNameLst>
                                      </p:cBhvr>
                                    </p:animRot>
                                  </p:childTnLst>
                                </p:cTn>
                              </p:par>
                            </p:childTnLst>
                          </p:cTn>
                        </p:par>
                        <p:par>
                          <p:cTn id="26" fill="hold">
                            <p:stCondLst>
                              <p:cond delay="2000"/>
                            </p:stCondLst>
                            <p:childTnLst>
                              <p:par>
                                <p:cTn id="27" presetID="48" presetClass="entr" presetSubtype="0" accel="50000" fill="hold" nodeType="afterEffect">
                                  <p:stCondLst>
                                    <p:cond delay="0"/>
                                  </p:stCondLst>
                                  <p:childTnLst>
                                    <p:set>
                                      <p:cBhvr>
                                        <p:cTn id="28" dur="1" fill="hold">
                                          <p:stCondLst>
                                            <p:cond delay="0"/>
                                          </p:stCondLst>
                                        </p:cTn>
                                        <p:tgtEl>
                                          <p:spTgt spid="5125"/>
                                        </p:tgtEl>
                                        <p:attrNameLst>
                                          <p:attrName>style.visibility</p:attrName>
                                        </p:attrNameLst>
                                      </p:cBhvr>
                                      <p:to>
                                        <p:strVal val="visible"/>
                                      </p:to>
                                    </p:set>
                                    <p:anim calcmode="lin" valueType="num">
                                      <p:cBhvr>
                                        <p:cTn id="29" dur="1000" fill="hold"/>
                                        <p:tgtEl>
                                          <p:spTgt spid="512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0" dur="1000" fill="hold"/>
                                        <p:tgtEl>
                                          <p:spTgt spid="5125"/>
                                        </p:tgtEl>
                                        <p:attrNameLst>
                                          <p:attrName>ppt_x</p:attrName>
                                        </p:attrNameLst>
                                      </p:cBhvr>
                                      <p:tavLst>
                                        <p:tav tm="0">
                                          <p:val>
                                            <p:fltVal val="-1"/>
                                          </p:val>
                                        </p:tav>
                                        <p:tav tm="50000">
                                          <p:val>
                                            <p:fltVal val="0.95"/>
                                          </p:val>
                                        </p:tav>
                                        <p:tav tm="100000">
                                          <p:val>
                                            <p:strVal val="#ppt_x"/>
                                          </p:val>
                                        </p:tav>
                                      </p:tavLst>
                                    </p:anim>
                                    <p:anim calcmode="lin" valueType="num">
                                      <p:cBhvr>
                                        <p:cTn id="31" dur="1000" fill="hold"/>
                                        <p:tgtEl>
                                          <p:spTgt spid="5125"/>
                                        </p:tgtEl>
                                        <p:attrNameLst>
                                          <p:attrName>ppt_y</p:attrName>
                                        </p:attrNameLst>
                                      </p:cBhvr>
                                      <p:tavLst>
                                        <p:tav tm="0">
                                          <p:val>
                                            <p:strVal val="#ppt_y"/>
                                          </p:val>
                                        </p:tav>
                                        <p:tav tm="100000">
                                          <p:val>
                                            <p:strVal val="#ppt_y"/>
                                          </p:val>
                                        </p:tav>
                                      </p:tavLst>
                                    </p:anim>
                                    <p:animEffect transition="in" filter="fade">
                                      <p:cBhvr>
                                        <p:cTn id="32" dur="1000"/>
                                        <p:tgtEl>
                                          <p:spTgt spid="5125"/>
                                        </p:tgtEl>
                                      </p:cBhvr>
                                    </p:animEffect>
                                  </p:childTnLst>
                                </p:cTn>
                              </p:par>
                            </p:childTnLst>
                          </p:cTn>
                        </p:par>
                        <p:par>
                          <p:cTn id="33" fill="hold">
                            <p:stCondLst>
                              <p:cond delay="3000"/>
                            </p:stCondLst>
                            <p:childTnLst>
                              <p:par>
                                <p:cTn id="34" presetID="48" presetClass="entr" presetSubtype="0" accel="5000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7" dur="1000" fill="hold"/>
                                        <p:tgtEl>
                                          <p:spTgt spid="13"/>
                                        </p:tgtEl>
                                        <p:attrNameLst>
                                          <p:attrName>ppt_x</p:attrName>
                                        </p:attrNameLst>
                                      </p:cBhvr>
                                      <p:tavLst>
                                        <p:tav tm="0">
                                          <p:val>
                                            <p:fltVal val="-1"/>
                                          </p:val>
                                        </p:tav>
                                        <p:tav tm="50000">
                                          <p:val>
                                            <p:fltVal val="0.95"/>
                                          </p:val>
                                        </p:tav>
                                        <p:tav tm="100000">
                                          <p:val>
                                            <p:strVal val="#ppt_x"/>
                                          </p:val>
                                        </p:tav>
                                      </p:tavLst>
                                    </p:anim>
                                    <p:anim calcmode="lin" valueType="num">
                                      <p:cBhvr>
                                        <p:cTn id="38" dur="1000" fill="hold"/>
                                        <p:tgtEl>
                                          <p:spTgt spid="13"/>
                                        </p:tgtEl>
                                        <p:attrNameLst>
                                          <p:attrName>ppt_y</p:attrName>
                                        </p:attrNameLst>
                                      </p:cBhvr>
                                      <p:tavLst>
                                        <p:tav tm="0">
                                          <p:val>
                                            <p:strVal val="#ppt_y"/>
                                          </p:val>
                                        </p:tav>
                                        <p:tav tm="100000">
                                          <p:val>
                                            <p:strVal val="#ppt_y"/>
                                          </p:val>
                                        </p:tav>
                                      </p:tavLst>
                                    </p:anim>
                                    <p:animEffect transition="in" filter="fade">
                                      <p:cBhvr>
                                        <p:cTn id="39" dur="1000"/>
                                        <p:tgtEl>
                                          <p:spTgt spid="13"/>
                                        </p:tgtEl>
                                      </p:cBhvr>
                                    </p:animEffect>
                                  </p:childTnLst>
                                </p:cTn>
                              </p:par>
                            </p:childTnLst>
                          </p:cTn>
                        </p:par>
                        <p:par>
                          <p:cTn id="40" fill="hold">
                            <p:stCondLst>
                              <p:cond delay="4000"/>
                            </p:stCondLst>
                            <p:childTnLst>
                              <p:par>
                                <p:cTn id="41" presetID="25" presetClass="entr" presetSubtype="0" fill="hold" nodeType="afterEffect">
                                  <p:stCondLst>
                                    <p:cond delay="0"/>
                                  </p:stCondLst>
                                  <p:childTnLst>
                                    <p:set>
                                      <p:cBhvr>
                                        <p:cTn id="42" dur="1" fill="hold">
                                          <p:stCondLst>
                                            <p:cond delay="0"/>
                                          </p:stCondLst>
                                        </p:cTn>
                                        <p:tgtEl>
                                          <p:spTgt spid="5127"/>
                                        </p:tgtEl>
                                        <p:attrNameLst>
                                          <p:attrName>style.visibility</p:attrName>
                                        </p:attrNameLst>
                                      </p:cBhvr>
                                      <p:to>
                                        <p:strVal val="visible"/>
                                      </p:to>
                                    </p:set>
                                    <p:anim calcmode="lin" valueType="num">
                                      <p:cBhvr>
                                        <p:cTn id="43" dur="500" decel="50000" fill="hold">
                                          <p:stCondLst>
                                            <p:cond delay="0"/>
                                          </p:stCondLst>
                                        </p:cTn>
                                        <p:tgtEl>
                                          <p:spTgt spid="512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12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127"/>
                                        </p:tgtEl>
                                        <p:attrNameLst>
                                          <p:attrName>ppt_w</p:attrName>
                                        </p:attrNameLst>
                                      </p:cBhvr>
                                      <p:tavLst>
                                        <p:tav tm="0">
                                          <p:val>
                                            <p:strVal val="#ppt_w*.05"/>
                                          </p:val>
                                        </p:tav>
                                        <p:tav tm="100000">
                                          <p:val>
                                            <p:strVal val="#ppt_w"/>
                                          </p:val>
                                        </p:tav>
                                      </p:tavLst>
                                    </p:anim>
                                    <p:anim calcmode="lin" valueType="num">
                                      <p:cBhvr>
                                        <p:cTn id="46" dur="1000" fill="hold"/>
                                        <p:tgtEl>
                                          <p:spTgt spid="512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12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12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12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127"/>
                                        </p:tgtEl>
                                      </p:cBhvr>
                                    </p:animEffect>
                                  </p:childTnLst>
                                </p:cTn>
                              </p:par>
                            </p:childTnLst>
                          </p:cTn>
                        </p:par>
                        <p:par>
                          <p:cTn id="51" fill="hold">
                            <p:stCondLst>
                              <p:cond delay="5000"/>
                            </p:stCondLst>
                            <p:childTnLst>
                              <p:par>
                                <p:cTn id="52" presetID="15" presetClass="entr" presetSubtype="0" fill="hold" nodeType="afterEffect">
                                  <p:stCondLst>
                                    <p:cond delay="0"/>
                                  </p:stCondLst>
                                  <p:childTnLst>
                                    <p:set>
                                      <p:cBhvr>
                                        <p:cTn id="53" dur="1" fill="hold">
                                          <p:stCondLst>
                                            <p:cond delay="0"/>
                                          </p:stCondLst>
                                        </p:cTn>
                                        <p:tgtEl>
                                          <p:spTgt spid="17"/>
                                        </p:tgtEl>
                                        <p:attrNameLst>
                                          <p:attrName>style.visibility</p:attrName>
                                        </p:attrNameLst>
                                      </p:cBhvr>
                                      <p:to>
                                        <p:strVal val="visible"/>
                                      </p:to>
                                    </p:set>
                                    <p:anim calcmode="lin" valueType="num">
                                      <p:cBhvr>
                                        <p:cTn id="54" dur="1000" fill="hold"/>
                                        <p:tgtEl>
                                          <p:spTgt spid="17"/>
                                        </p:tgtEl>
                                        <p:attrNameLst>
                                          <p:attrName>ppt_w</p:attrName>
                                        </p:attrNameLst>
                                      </p:cBhvr>
                                      <p:tavLst>
                                        <p:tav tm="0">
                                          <p:val>
                                            <p:fltVal val="0"/>
                                          </p:val>
                                        </p:tav>
                                        <p:tav tm="100000">
                                          <p:val>
                                            <p:strVal val="#ppt_w"/>
                                          </p:val>
                                        </p:tav>
                                      </p:tavLst>
                                    </p:anim>
                                    <p:anim calcmode="lin" valueType="num">
                                      <p:cBhvr>
                                        <p:cTn id="55" dur="1000" fill="hold"/>
                                        <p:tgtEl>
                                          <p:spTgt spid="17"/>
                                        </p:tgtEl>
                                        <p:attrNameLst>
                                          <p:attrName>ppt_h</p:attrName>
                                        </p:attrNameLst>
                                      </p:cBhvr>
                                      <p:tavLst>
                                        <p:tav tm="0">
                                          <p:val>
                                            <p:fltVal val="0"/>
                                          </p:val>
                                        </p:tav>
                                        <p:tav tm="100000">
                                          <p:val>
                                            <p:strVal val="#ppt_h"/>
                                          </p:val>
                                        </p:tav>
                                      </p:tavLst>
                                    </p:anim>
                                    <p:anim calcmode="lin" valueType="num">
                                      <p:cBhvr>
                                        <p:cTn id="56"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a:off x="2000232" y="2786058"/>
            <a:ext cx="649288" cy="428625"/>
          </a:xfrm>
          <a:prstGeom prst="rect">
            <a:avLst/>
          </a:prstGeom>
          <a:noFill/>
        </p:spPr>
      </p:pic>
      <p:pic>
        <p:nvPicPr>
          <p:cNvPr id="4098" name="Picture 2" descr="C:\Users\Wolfino_L4\Desktop\mave\Nuova cartella\onion-head25.gif"/>
          <p:cNvPicPr>
            <a:picLocks noChangeAspect="1" noChangeArrowheads="1" noCrop="1"/>
          </p:cNvPicPr>
          <p:nvPr/>
        </p:nvPicPr>
        <p:blipFill>
          <a:blip r:embed="rId4"/>
          <a:srcRect/>
          <a:stretch>
            <a:fillRect/>
          </a:stretch>
        </p:blipFill>
        <p:spPr bwMode="auto">
          <a:xfrm>
            <a:off x="8667750" y="0"/>
            <a:ext cx="476250" cy="47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1000"/>
                                  </p:stCondLst>
                                  <p:childTnLst>
                                    <p:animMotion origin="layout" path="M 3.33333E-6 5.55112E-17 L -0.07709 0.08356 " pathEditMode="relative" rAng="0" ptsTypes="AA">
                                      <p:cBhvr>
                                        <p:cTn id="6" dur="3000" fill="hold"/>
                                        <p:tgtEl>
                                          <p:spTgt spid="4133"/>
                                        </p:tgtEl>
                                        <p:attrNameLst>
                                          <p:attrName>ppt_x</p:attrName>
                                          <p:attrName>ppt_y</p:attrName>
                                        </p:attrNameLst>
                                      </p:cBhvr>
                                      <p:rCtr x="-39" y="42"/>
                                    </p:animMotion>
                                  </p:childTnLst>
                                </p:cTn>
                              </p:par>
                              <p:par>
                                <p:cTn id="7" presetID="18" presetClass="entr" presetSubtype="12" fill="hold" nodeType="withEffect">
                                  <p:stCondLst>
                                    <p:cond delay="1000"/>
                                  </p:stCondLst>
                                  <p:childTnLst>
                                    <p:set>
                                      <p:cBhvr>
                                        <p:cTn id="8" dur="1" fill="hold">
                                          <p:stCondLst>
                                            <p:cond delay="0"/>
                                          </p:stCondLst>
                                        </p:cTn>
                                        <p:tgtEl>
                                          <p:spTgt spid="14"/>
                                        </p:tgtEl>
                                        <p:attrNameLst>
                                          <p:attrName>style.visibility</p:attrName>
                                        </p:attrNameLst>
                                      </p:cBhvr>
                                      <p:to>
                                        <p:strVal val="visible"/>
                                      </p:to>
                                    </p:set>
                                    <p:animEffect transition="in" filter="strips(downLeft)">
                                      <p:cBhvr>
                                        <p:cTn id="9"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2060"/>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285728"/>
            <a:ext cx="8229600" cy="1143000"/>
          </a:xfrm>
          <a:ln>
            <a:noFill/>
          </a:ln>
        </p:spPr>
        <p:txBody>
          <a:bodyPr>
            <a:normAutofit/>
          </a:bodyPr>
          <a:lstStyle/>
          <a:p>
            <a:r>
              <a:rPr lang="it-IT" dirty="0" smtClean="0">
                <a:solidFill>
                  <a:schemeClr val="bg1"/>
                </a:solidFill>
                <a:latin typeface="Comic Sans MS" pitchFamily="66" charset="0"/>
              </a:rPr>
              <a:t>Sant’Egidio alla Vibrata</a:t>
            </a:r>
            <a:endParaRPr lang="it-IT" dirty="0">
              <a:solidFill>
                <a:schemeClr val="bg1"/>
              </a:solidFill>
              <a:latin typeface="Comic Sans MS" pitchFamily="66" charset="0"/>
            </a:endParaRPr>
          </a:p>
        </p:txBody>
      </p:sp>
      <p:sp>
        <p:nvSpPr>
          <p:cNvPr id="5" name="Rettangolo 4"/>
          <p:cNvSpPr/>
          <p:nvPr/>
        </p:nvSpPr>
        <p:spPr>
          <a:xfrm>
            <a:off x="357158" y="4214818"/>
            <a:ext cx="7572396" cy="2062103"/>
          </a:xfrm>
          <a:prstGeom prst="rect">
            <a:avLst/>
          </a:prstGeom>
        </p:spPr>
        <p:txBody>
          <a:bodyPr wrap="square">
            <a:spAutoFit/>
          </a:bodyPr>
          <a:lstStyle/>
          <a:p>
            <a:r>
              <a:rPr lang="it-IT" sz="1600" b="1" dirty="0" smtClean="0">
                <a:latin typeface="Comic Sans MS" pitchFamily="66" charset="0"/>
              </a:rPr>
              <a:t>Sant'Egidio alla Vibrata</a:t>
            </a:r>
            <a:r>
              <a:rPr lang="it-IT" sz="1600" dirty="0" smtClean="0">
                <a:latin typeface="Comic Sans MS" pitchFamily="66" charset="0"/>
              </a:rPr>
              <a:t> fu vico romano con il nome di "ILIUM" che in latino antico denominava "Troia", città dalla quale i romani hanno preteso la discendenza. Sotto Cesare Augusto il territorio fu compreso nella </a:t>
            </a:r>
            <a:r>
              <a:rPr lang="it-IT" sz="1600" dirty="0" err="1" smtClean="0">
                <a:latin typeface="Comic Sans MS" pitchFamily="66" charset="0"/>
              </a:rPr>
              <a:t>V^</a:t>
            </a:r>
            <a:r>
              <a:rPr lang="it-IT" sz="1600" dirty="0" smtClean="0">
                <a:latin typeface="Comic Sans MS" pitchFamily="66" charset="0"/>
              </a:rPr>
              <a:t> Regione d'Italia " </a:t>
            </a:r>
            <a:r>
              <a:rPr lang="it-IT" sz="1600" dirty="0" err="1" smtClean="0">
                <a:latin typeface="Comic Sans MS" pitchFamily="66" charset="0"/>
              </a:rPr>
              <a:t>Picenum</a:t>
            </a:r>
            <a:r>
              <a:rPr lang="it-IT" sz="1600" dirty="0" smtClean="0">
                <a:latin typeface="Comic Sans MS" pitchFamily="66" charset="0"/>
              </a:rPr>
              <a:t>". </a:t>
            </a:r>
            <a:br>
              <a:rPr lang="it-IT" sz="1600" dirty="0" smtClean="0">
                <a:latin typeface="Comic Sans MS" pitchFamily="66" charset="0"/>
              </a:rPr>
            </a:br>
            <a:r>
              <a:rPr lang="it-IT" sz="1600" dirty="0" smtClean="0">
                <a:latin typeface="Comic Sans MS" pitchFamily="66" charset="0"/>
              </a:rPr>
              <a:t>Il territorio fu attraversato dalle orde barbariche che determinarono la caduta dell'impero romano d'occidente; solo con l'intervento di Bisanzio si ristabilì l'ordine costituito ed i Bizantini a Sant'Egidio alla Vibrata edificarono. </a:t>
            </a:r>
            <a:endParaRPr lang="it-IT" sz="1600" dirty="0">
              <a:latin typeface="Comic Sans MS" pitchFamily="66" charset="0"/>
            </a:endParaRPr>
          </a:p>
        </p:txBody>
      </p:sp>
      <p:pic>
        <p:nvPicPr>
          <p:cNvPr id="1030" name="Picture 6" descr="C:\Users\Wolfino_L4\Desktop\Senza-titolo-2.png"/>
          <p:cNvPicPr>
            <a:picLocks noChangeAspect="1" noChangeArrowheads="1"/>
          </p:cNvPicPr>
          <p:nvPr/>
        </p:nvPicPr>
        <p:blipFill>
          <a:blip r:embed="rId3"/>
          <a:srcRect/>
          <a:stretch>
            <a:fillRect/>
          </a:stretch>
        </p:blipFill>
        <p:spPr bwMode="auto">
          <a:xfrm>
            <a:off x="3428992" y="1285860"/>
            <a:ext cx="2005128" cy="2428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2000"/>
                                        <p:tgtEl>
                                          <p:spTgt spid="1030"/>
                                        </p:tgtEl>
                                      </p:cBhvr>
                                    </p:animEffect>
                                  </p:childTnLst>
                                </p:cTn>
                              </p:par>
                            </p:childTnLst>
                          </p:cTn>
                        </p:par>
                        <p:par>
                          <p:cTn id="13" fill="hold">
                            <p:stCondLst>
                              <p:cond delay="3100"/>
                            </p:stCondLst>
                            <p:childTnLst>
                              <p:par>
                                <p:cTn id="14" presetID="21" presetClass="entr" presetSubtype="4"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4)">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4AE"/>
            </a:gs>
            <a:gs pos="13000">
              <a:srgbClr val="BD922A"/>
            </a:gs>
            <a:gs pos="21001">
              <a:srgbClr val="BD922A"/>
            </a:gs>
            <a:gs pos="63000">
              <a:srgbClr val="FBE4AE"/>
            </a:gs>
            <a:gs pos="67000">
              <a:srgbClr val="BD922A"/>
            </a:gs>
            <a:gs pos="69000">
              <a:srgbClr val="835E17"/>
            </a:gs>
            <a:gs pos="82001">
              <a:srgbClr val="A28949"/>
            </a:gs>
            <a:gs pos="100000">
              <a:srgbClr val="FAE3B7"/>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dirty="0" smtClean="0">
                <a:solidFill>
                  <a:srgbClr val="0000FF"/>
                </a:solidFill>
                <a:latin typeface="Bodoni MT Black" pitchFamily="18" charset="0"/>
              </a:rPr>
              <a:t>Piazza Umberto I</a:t>
            </a:r>
            <a:endParaRPr lang="it-IT" sz="3600" dirty="0">
              <a:solidFill>
                <a:srgbClr val="0000FF"/>
              </a:solidFill>
              <a:latin typeface="Bodoni MT Black" pitchFamily="18" charset="0"/>
            </a:endParaRPr>
          </a:p>
        </p:txBody>
      </p:sp>
      <p:sp>
        <p:nvSpPr>
          <p:cNvPr id="4" name="Segnaposto contenuto 3"/>
          <p:cNvSpPr>
            <a:spLocks noGrp="1"/>
          </p:cNvSpPr>
          <p:nvPr>
            <p:ph sz="half" idx="2"/>
          </p:nvPr>
        </p:nvSpPr>
        <p:spPr>
          <a:xfrm>
            <a:off x="457200" y="2174874"/>
            <a:ext cx="8686800" cy="4183084"/>
          </a:xfrm>
        </p:spPr>
        <p:txBody>
          <a:bodyPr/>
          <a:lstStyle/>
          <a:p>
            <a:endParaRPr lang="it-IT" dirty="0" smtClean="0"/>
          </a:p>
          <a:p>
            <a:endParaRPr lang="it-IT" dirty="0"/>
          </a:p>
          <a:p>
            <a:endParaRPr lang="it-IT" dirty="0" smtClean="0"/>
          </a:p>
          <a:p>
            <a:endParaRPr lang="it-IT" dirty="0"/>
          </a:p>
          <a:p>
            <a:endParaRPr lang="it-IT" dirty="0" smtClean="0"/>
          </a:p>
          <a:p>
            <a:endParaRPr lang="it-IT" dirty="0"/>
          </a:p>
          <a:p>
            <a:endParaRPr lang="it-IT" dirty="0"/>
          </a:p>
        </p:txBody>
      </p:sp>
      <p:pic>
        <p:nvPicPr>
          <p:cNvPr id="7" name="Segnaposto contenuto 6" descr="Piazza Unmberto 1.jpg"/>
          <p:cNvPicPr>
            <a:picLocks noGrp="1" noChangeAspect="1"/>
          </p:cNvPicPr>
          <p:nvPr>
            <p:ph sz="quarter" idx="4"/>
          </p:nvPr>
        </p:nvPicPr>
        <p:blipFill>
          <a:blip r:embed="rId2"/>
          <a:stretch>
            <a:fillRect/>
          </a:stretch>
        </p:blipFill>
        <p:spPr>
          <a:xfrm>
            <a:off x="428596" y="2143116"/>
            <a:ext cx="4041775" cy="254451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CasellaDiTesto 7"/>
          <p:cNvSpPr txBox="1"/>
          <p:nvPr/>
        </p:nvSpPr>
        <p:spPr>
          <a:xfrm>
            <a:off x="357158" y="4929198"/>
            <a:ext cx="8429684" cy="1323439"/>
          </a:xfrm>
          <a:prstGeom prst="rect">
            <a:avLst/>
          </a:prstGeom>
          <a:noFill/>
        </p:spPr>
        <p:txBody>
          <a:bodyPr wrap="square" rtlCol="0">
            <a:spAutoFit/>
          </a:bodyPr>
          <a:lstStyle/>
          <a:p>
            <a:r>
              <a:rPr lang="it-IT" sz="1600" dirty="0" smtClean="0">
                <a:latin typeface="Comic Sans MS" pitchFamily="66" charset="0"/>
              </a:rPr>
              <a:t>Precedentemente denominata  Piazza del mercato, è stata sempre uno dei maggiori punti di riferimento per la popolazione santegidiese. Circondata da edifici di discreta architettura, in essa si tenevano le fiere e i mercati che, oltre a costituire un monumento importante per la vita economica del paese, svolgevano anche un indubbio ruolo di aggregazione sociale nella collettività tutta.</a:t>
            </a:r>
            <a:endParaRPr lang="it-IT" sz="1600" dirty="0">
              <a:latin typeface="Comic Sans MS" pitchFamily="66" charset="0"/>
            </a:endParaRPr>
          </a:p>
        </p:txBody>
      </p:sp>
      <p:pic>
        <p:nvPicPr>
          <p:cNvPr id="9" name="Immagine 8" descr="piazza[1].jpg"/>
          <p:cNvPicPr>
            <a:picLocks noChangeAspect="1"/>
          </p:cNvPicPr>
          <p:nvPr/>
        </p:nvPicPr>
        <p:blipFill>
          <a:blip r:embed="rId3"/>
          <a:stretch>
            <a:fillRect/>
          </a:stretch>
        </p:blipFill>
        <p:spPr>
          <a:xfrm>
            <a:off x="4643438" y="2143116"/>
            <a:ext cx="4038231" cy="26432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0" name="Segnaposto testo 9"/>
          <p:cNvSpPr>
            <a:spLocks noGrp="1"/>
          </p:cNvSpPr>
          <p:nvPr>
            <p:ph type="body" idx="1"/>
          </p:nvPr>
        </p:nvSpPr>
        <p:spPr>
          <a:xfrm>
            <a:off x="2071670" y="1500174"/>
            <a:ext cx="1785950" cy="639762"/>
          </a:xfrm>
        </p:spPr>
        <p:txBody>
          <a:bodyPr/>
          <a:lstStyle/>
          <a:p>
            <a:r>
              <a:rPr lang="it-IT" sz="3200" dirty="0" smtClean="0">
                <a:effectLst>
                  <a:outerShdw blurRad="38100" dist="38100" dir="2700000" algn="tl">
                    <a:srgbClr val="000000">
                      <a:alpha val="43137"/>
                    </a:srgbClr>
                  </a:outerShdw>
                </a:effectLst>
                <a:latin typeface="Magneto" pitchFamily="82" charset="0"/>
              </a:rPr>
              <a:t>Prima</a:t>
            </a:r>
            <a:endParaRPr lang="it-IT" sz="3200" dirty="0">
              <a:effectLst>
                <a:outerShdw blurRad="38100" dist="38100" dir="2700000" algn="tl">
                  <a:srgbClr val="000000">
                    <a:alpha val="43137"/>
                  </a:srgbClr>
                </a:outerShdw>
              </a:effectLst>
              <a:latin typeface="Magneto" pitchFamily="82" charset="0"/>
            </a:endParaRPr>
          </a:p>
        </p:txBody>
      </p:sp>
      <p:sp>
        <p:nvSpPr>
          <p:cNvPr id="11" name="Segnaposto testo 10"/>
          <p:cNvSpPr>
            <a:spLocks noGrp="1"/>
          </p:cNvSpPr>
          <p:nvPr>
            <p:ph type="body" sz="quarter" idx="3"/>
          </p:nvPr>
        </p:nvSpPr>
        <p:spPr>
          <a:xfrm>
            <a:off x="6072198" y="1428736"/>
            <a:ext cx="1785951" cy="639762"/>
          </a:xfrm>
        </p:spPr>
        <p:txBody>
          <a:bodyPr/>
          <a:lstStyle/>
          <a:p>
            <a:r>
              <a:rPr lang="it-IT" sz="3200" dirty="0" smtClean="0">
                <a:effectLst>
                  <a:outerShdw blurRad="38100" dist="38100" dir="2700000" algn="tl">
                    <a:srgbClr val="000000">
                      <a:alpha val="43137"/>
                    </a:srgbClr>
                  </a:outerShdw>
                </a:effectLst>
                <a:latin typeface="Magneto" pitchFamily="82" charset="0"/>
              </a:rPr>
              <a:t>Dopo</a:t>
            </a:r>
            <a:endParaRPr lang="it-IT" sz="3200" dirty="0">
              <a:effectLst>
                <a:outerShdw blurRad="38100" dist="38100" dir="2700000" algn="tl">
                  <a:srgbClr val="000000">
                    <a:alpha val="43137"/>
                  </a:srgbClr>
                </a:outerShdw>
              </a:effectLst>
              <a:latin typeface="Magneto" pitchFamily="82"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2300"/>
                            </p:stCondLst>
                            <p:childTnLst>
                              <p:par>
                                <p:cTn id="12" presetID="53" presetClass="entr" presetSubtype="0" fill="hold" grpId="0" nodeType="after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0">
                                            <p:txEl>
                                              <p:pRg st="0" end="0"/>
                                            </p:txEl>
                                          </p:spTgt>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p:cTn id="19"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1">
                                            <p:txEl>
                                              <p:pRg st="0" end="0"/>
                                            </p:txEl>
                                          </p:spTgt>
                                        </p:tgtEl>
                                      </p:cBhvr>
                                    </p:animEffect>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3300"/>
                            </p:stCondLst>
                            <p:childTnLst>
                              <p:par>
                                <p:cTn id="33" presetID="5" presetClass="entr" presetSubtype="1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heckerboard(across)">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build="p"/>
      <p:bldP spid="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rgbClr val="7D8496"/>
            </a:gs>
            <a:gs pos="100000">
              <a:srgbClr val="E6E6E6"/>
            </a:gs>
          </a:gsLst>
          <a:lin ang="16200000" scaled="1"/>
          <a:tileRect/>
        </a:gradFill>
        <a:effectLst/>
      </p:bgPr>
    </p:bg>
    <p:spTree>
      <p:nvGrpSpPr>
        <p:cNvPr id="1" name=""/>
        <p:cNvGrpSpPr/>
        <p:nvPr/>
      </p:nvGrpSpPr>
      <p:grpSpPr>
        <a:xfrm>
          <a:off x="0" y="0"/>
          <a:ext cx="0" cy="0"/>
          <a:chOff x="0" y="0"/>
          <a:chExt cx="0" cy="0"/>
        </a:xfrm>
      </p:grpSpPr>
      <p:pic>
        <p:nvPicPr>
          <p:cNvPr id="7" name="Segnaposto contenuto 6" descr="thumbnail[3].jpg"/>
          <p:cNvPicPr>
            <a:picLocks noGrp="1" noChangeAspect="1"/>
          </p:cNvPicPr>
          <p:nvPr>
            <p:ph sz="half" idx="2"/>
          </p:nvPr>
        </p:nvPicPr>
        <p:blipFill>
          <a:blip r:embed="rId2"/>
          <a:stretch>
            <a:fillRect/>
          </a:stretch>
        </p:blipFill>
        <p:spPr>
          <a:xfrm>
            <a:off x="214282" y="1785926"/>
            <a:ext cx="2500298" cy="3030665"/>
          </a:xfrm>
        </p:spPr>
      </p:pic>
      <p:sp>
        <p:nvSpPr>
          <p:cNvPr id="8" name="Rettangolo 7"/>
          <p:cNvSpPr/>
          <p:nvPr/>
        </p:nvSpPr>
        <p:spPr>
          <a:xfrm>
            <a:off x="2928926" y="1142984"/>
            <a:ext cx="6000792" cy="2554545"/>
          </a:xfrm>
          <a:prstGeom prst="rect">
            <a:avLst/>
          </a:prstGeom>
        </p:spPr>
        <p:txBody>
          <a:bodyPr wrap="square">
            <a:spAutoFit/>
          </a:bodyPr>
          <a:lstStyle/>
          <a:p>
            <a:r>
              <a:rPr lang="it-IT" sz="1600" dirty="0" smtClean="0">
                <a:latin typeface="Comic Sans MS" pitchFamily="66" charset="0"/>
              </a:rPr>
              <a:t>La costruzione del XII secolo (I metà del 1100) in stile romanico a tre navate con abside rotonda, nata come priorato monastico dell'abbazia benedettina di Monte Santo, molto probabilmente è stata costruita su una primitiva chiesa dell'VIII sec. (pluteo ornato bizantino). Le monofore con archivolto in pietra in un solo blocco e strombatura interna costituiscono precisi connotati dell'architettura abruzzese. </a:t>
            </a:r>
            <a:br>
              <a:rPr lang="it-IT" sz="1600" dirty="0" smtClean="0">
                <a:latin typeface="Comic Sans MS" pitchFamily="66" charset="0"/>
              </a:rPr>
            </a:br>
            <a:r>
              <a:rPr lang="it-IT" sz="1600" dirty="0" smtClean="0">
                <a:latin typeface="Comic Sans MS" pitchFamily="66" charset="0"/>
              </a:rPr>
              <a:t>La chiesa è stata decurtata in lunghezza nel suo prospetto principale così come è stata effettuata una completa </a:t>
            </a:r>
            <a:r>
              <a:rPr lang="it-IT" sz="1600" dirty="0" err="1" smtClean="0">
                <a:latin typeface="Comic Sans MS" pitchFamily="66" charset="0"/>
              </a:rPr>
              <a:t>rimodellazione</a:t>
            </a:r>
            <a:r>
              <a:rPr lang="it-IT" sz="1600" dirty="0" smtClean="0">
                <a:latin typeface="Comic Sans MS" pitchFamily="66" charset="0"/>
              </a:rPr>
              <a:t> della spazialità interna per </a:t>
            </a:r>
            <a:endParaRPr lang="it-IT" sz="1600" dirty="0">
              <a:latin typeface="Comic Sans MS" pitchFamily="66" charset="0"/>
            </a:endParaRPr>
          </a:p>
        </p:txBody>
      </p:sp>
      <p:sp>
        <p:nvSpPr>
          <p:cNvPr id="9" name="Rettangolo 8"/>
          <p:cNvSpPr/>
          <p:nvPr/>
        </p:nvSpPr>
        <p:spPr>
          <a:xfrm>
            <a:off x="2928926" y="3571876"/>
            <a:ext cx="5929354" cy="1815882"/>
          </a:xfrm>
          <a:prstGeom prst="rect">
            <a:avLst/>
          </a:prstGeom>
        </p:spPr>
        <p:txBody>
          <a:bodyPr wrap="square">
            <a:spAutoFit/>
          </a:bodyPr>
          <a:lstStyle/>
          <a:p>
            <a:r>
              <a:rPr lang="it-IT" sz="1600" dirty="0" smtClean="0">
                <a:latin typeface="Comic Sans MS" pitchFamily="66" charset="0"/>
              </a:rPr>
              <a:t>gli eventi bellici del 1304, il rifacimento tendente al gotico che nell'epoca andava affermandosi anche in Abruzzo comportò aperture di alte monofore sulla parete destra. Le capriate linee sono del XV sec. così come la facciata rifatta nel 1524 con mostra del portale rinascimentale recante il sole radiante </a:t>
            </a:r>
            <a:r>
              <a:rPr lang="it-IT" sz="1600" dirty="0" err="1" smtClean="0">
                <a:latin typeface="Comic Sans MS" pitchFamily="66" charset="0"/>
              </a:rPr>
              <a:t>bernardiniano</a:t>
            </a:r>
            <a:r>
              <a:rPr lang="it-IT" sz="1600" dirty="0" smtClean="0">
                <a:latin typeface="Comic Sans MS" pitchFamily="66" charset="0"/>
              </a:rPr>
              <a:t>; l'innalzamento del campanile fu promosso nel 1555 dal Vescovo di Ascoli.</a:t>
            </a:r>
            <a:endParaRPr lang="it-IT" sz="1600" dirty="0">
              <a:latin typeface="Comic Sans MS" pitchFamily="66" charset="0"/>
            </a:endParaRPr>
          </a:p>
        </p:txBody>
      </p:sp>
      <p:sp>
        <p:nvSpPr>
          <p:cNvPr id="10" name="CasellaDiTesto 9"/>
          <p:cNvSpPr txBox="1"/>
          <p:nvPr/>
        </p:nvSpPr>
        <p:spPr>
          <a:xfrm>
            <a:off x="785786" y="285728"/>
            <a:ext cx="7643866" cy="646331"/>
          </a:xfrm>
          <a:prstGeom prst="rect">
            <a:avLst/>
          </a:prstGeom>
          <a:noFill/>
        </p:spPr>
        <p:txBody>
          <a:bodyPr wrap="square" rtlCol="0">
            <a:spAutoFit/>
          </a:bodyPr>
          <a:lstStyle/>
          <a:p>
            <a:r>
              <a:rPr lang="it-IT" b="1" dirty="0" smtClean="0">
                <a:solidFill>
                  <a:srgbClr val="FF0000"/>
                </a:solidFill>
              </a:rPr>
              <a:t>    </a:t>
            </a:r>
            <a:r>
              <a:rPr lang="it-IT" sz="3600" dirty="0" smtClean="0">
                <a:solidFill>
                  <a:srgbClr val="0000FF"/>
                </a:solidFill>
                <a:latin typeface="Comic Sans MS" pitchFamily="66" charset="0"/>
              </a:rPr>
              <a:t>La chiesa di Sant’Egidio Abate</a:t>
            </a:r>
            <a:endParaRPr lang="it-IT" sz="3600" dirty="0">
              <a:solidFill>
                <a:srgbClr val="0000FF"/>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8" presetClass="entr" presetSubtype="3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out)">
                                      <p:cBhvr>
                                        <p:cTn id="12" dur="2000"/>
                                        <p:tgtEl>
                                          <p:spTgt spid="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162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75403" y="212578"/>
            <a:ext cx="8229600" cy="1143000"/>
          </a:xfrm>
        </p:spPr>
        <p:txBody>
          <a:bodyPr>
            <a:normAutofit/>
          </a:bodyPr>
          <a:lstStyle/>
          <a:p>
            <a:r>
              <a:rPr lang="it-IT" sz="3600" b="1" dirty="0" smtClean="0">
                <a:solidFill>
                  <a:schemeClr val="tx1"/>
                </a:solidFill>
                <a:latin typeface="Comic Sans MS" pitchFamily="66" charset="0"/>
              </a:rPr>
              <a:t>La Porta di Faraone</a:t>
            </a:r>
            <a:endParaRPr lang="it-IT" sz="3600" b="1" dirty="0">
              <a:solidFill>
                <a:schemeClr val="tx1"/>
              </a:solidFill>
              <a:latin typeface="Comic Sans MS" pitchFamily="66" charset="0"/>
            </a:endParaRPr>
          </a:p>
        </p:txBody>
      </p:sp>
      <p:sp>
        <p:nvSpPr>
          <p:cNvPr id="5" name="Segnaposto testo 4"/>
          <p:cNvSpPr>
            <a:spLocks noGrp="1"/>
          </p:cNvSpPr>
          <p:nvPr>
            <p:ph type="body" sz="quarter" idx="3"/>
          </p:nvPr>
        </p:nvSpPr>
        <p:spPr>
          <a:xfrm>
            <a:off x="3214678" y="3429000"/>
            <a:ext cx="5357850" cy="639762"/>
          </a:xfrm>
        </p:spPr>
        <p:txBody>
          <a:bodyPr>
            <a:noAutofit/>
          </a:bodyPr>
          <a:lstStyle/>
          <a:p>
            <a:r>
              <a:rPr lang="it-IT" sz="3600" dirty="0" smtClean="0">
                <a:latin typeface="Comic Sans MS" pitchFamily="66" charset="0"/>
              </a:rPr>
              <a:t>Il borgo medievale</a:t>
            </a:r>
            <a:endParaRPr lang="it-IT" sz="3600" dirty="0">
              <a:latin typeface="Comic Sans MS" pitchFamily="66" charset="0"/>
            </a:endParaRPr>
          </a:p>
        </p:txBody>
      </p:sp>
      <p:sp>
        <p:nvSpPr>
          <p:cNvPr id="8" name="Rettangolo 7"/>
          <p:cNvSpPr/>
          <p:nvPr/>
        </p:nvSpPr>
        <p:spPr>
          <a:xfrm>
            <a:off x="3214678" y="1428736"/>
            <a:ext cx="4572000" cy="830997"/>
          </a:xfrm>
          <a:prstGeom prst="rect">
            <a:avLst/>
          </a:prstGeom>
        </p:spPr>
        <p:txBody>
          <a:bodyPr wrap="square">
            <a:spAutoFit/>
          </a:bodyPr>
          <a:lstStyle/>
          <a:p>
            <a:r>
              <a:rPr lang="it-IT" sz="1600" dirty="0" smtClean="0">
                <a:latin typeface="Comic Sans MS" pitchFamily="66" charset="0"/>
              </a:rPr>
              <a:t>Posta nell'omonima frazione è la porta di accesso all'antico borgo fortificato risalente all'alto medioevo.</a:t>
            </a:r>
            <a:endParaRPr lang="it-IT" sz="1600" dirty="0">
              <a:latin typeface="Comic Sans MS" pitchFamily="66" charset="0"/>
            </a:endParaRPr>
          </a:p>
        </p:txBody>
      </p:sp>
      <p:sp>
        <p:nvSpPr>
          <p:cNvPr id="10" name="Rettangolo 9"/>
          <p:cNvSpPr/>
          <p:nvPr/>
        </p:nvSpPr>
        <p:spPr>
          <a:xfrm>
            <a:off x="285720" y="4143380"/>
            <a:ext cx="4572000" cy="1600438"/>
          </a:xfrm>
          <a:prstGeom prst="rect">
            <a:avLst/>
          </a:prstGeom>
        </p:spPr>
        <p:txBody>
          <a:bodyPr>
            <a:spAutoFit/>
          </a:bodyPr>
          <a:lstStyle/>
          <a:p>
            <a:r>
              <a:rPr lang="it-IT" sz="1600" dirty="0" smtClean="0">
                <a:latin typeface="Comic Sans MS" pitchFamily="66" charset="0"/>
              </a:rPr>
              <a:t>Il borgo è attualmente disabitato e in stato di abbandono a causa dell'ultimo terremoto che lo ha gravemente lesionato. Di notevole richiamo, oltre alla porta Faraone, le mure difensive perimetrali. </a:t>
            </a:r>
            <a:r>
              <a:rPr lang="it-IT" dirty="0" smtClean="0"/>
              <a:t/>
            </a:r>
            <a:br>
              <a:rPr lang="it-IT" dirty="0" smtClean="0"/>
            </a:br>
            <a:endParaRPr lang="it-IT" dirty="0"/>
          </a:p>
        </p:txBody>
      </p:sp>
      <p:pic>
        <p:nvPicPr>
          <p:cNvPr id="12" name="Segnaposto contenuto 11" descr="KIF_0154.JPG"/>
          <p:cNvPicPr>
            <a:picLocks noGrp="1" noChangeAspect="1"/>
          </p:cNvPicPr>
          <p:nvPr>
            <p:ph sz="half" idx="2"/>
          </p:nvPr>
        </p:nvPicPr>
        <p:blipFill>
          <a:blip r:embed="rId2" cstate="print"/>
          <a:stretch>
            <a:fillRect/>
          </a:stretch>
        </p:blipFill>
        <p:spPr>
          <a:xfrm>
            <a:off x="285720" y="1285860"/>
            <a:ext cx="2857520" cy="2143140"/>
          </a:xfrm>
        </p:spPr>
      </p:pic>
      <p:pic>
        <p:nvPicPr>
          <p:cNvPr id="13" name="Immagine 12" descr="KIF_0152.JPG"/>
          <p:cNvPicPr>
            <a:picLocks noChangeAspect="1"/>
          </p:cNvPicPr>
          <p:nvPr/>
        </p:nvPicPr>
        <p:blipFill>
          <a:blip r:embed="rId3" cstate="print"/>
          <a:stretch>
            <a:fillRect/>
          </a:stretch>
        </p:blipFill>
        <p:spPr>
          <a:xfrm>
            <a:off x="5357818" y="4286256"/>
            <a:ext cx="3048021" cy="228601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5"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par>
                          <p:cTn id="14" fill="hold">
                            <p:stCondLst>
                              <p:cond delay="1500"/>
                            </p:stCondLst>
                            <p:childTnLst>
                              <p:par>
                                <p:cTn id="15" presetID="8" presetClass="entr" presetSubtype="3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amond(out)">
                                      <p:cBhvr>
                                        <p:cTn id="17" dur="1000"/>
                                        <p:tgtEl>
                                          <p:spTgt spid="12"/>
                                        </p:tgtEl>
                                      </p:cBhvr>
                                    </p:animEffect>
                                  </p:childTnLst>
                                </p:cTn>
                              </p:par>
                            </p:childTnLst>
                          </p:cTn>
                        </p:par>
                        <p:par>
                          <p:cTn id="18" fill="hold">
                            <p:stCondLst>
                              <p:cond delay="2500"/>
                            </p:stCondLst>
                            <p:childTnLst>
                              <p:par>
                                <p:cTn id="19" presetID="52" presetClass="entr" presetSubtype="0" fill="hold" grpId="0" nodeType="after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Scale>
                                      <p:cBhvr>
                                        <p:cTn id="21" dur="1000" decel="50000" fill="hold">
                                          <p:stCondLst>
                                            <p:cond delay="0"/>
                                          </p:stCondLst>
                                        </p:cTn>
                                        <p:tgtEl>
                                          <p:spTgt spid="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5">
                                            <p:txEl>
                                              <p:pRg st="0" end="0"/>
                                            </p:txEl>
                                          </p:spTgt>
                                        </p:tgtEl>
                                        <p:attrNameLst>
                                          <p:attrName>ppt_x</p:attrName>
                                          <p:attrName>ppt_y</p:attrName>
                                        </p:attrNameLst>
                                      </p:cBhvr>
                                    </p:animMotion>
                                    <p:animEffect transition="in" filter="fade">
                                      <p:cBhvr>
                                        <p:cTn id="23" dur="1000"/>
                                        <p:tgtEl>
                                          <p:spTgt spid="5">
                                            <p:txEl>
                                              <p:pRg st="0" end="0"/>
                                            </p:txEl>
                                          </p:spTgt>
                                        </p:tgtEl>
                                      </p:cBhvr>
                                    </p:animEffect>
                                  </p:childTnLst>
                                </p:cTn>
                              </p:par>
                            </p:childTnLst>
                          </p:cTn>
                        </p:par>
                        <p:par>
                          <p:cTn id="24" fill="hold">
                            <p:stCondLst>
                              <p:cond delay="3500"/>
                            </p:stCondLst>
                            <p:childTnLst>
                              <p:par>
                                <p:cTn id="25" presetID="5" presetClass="entr" presetSubtype="10" fill="hold" nodeType="after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27" dur="500"/>
                                        <p:tgtEl>
                                          <p:spTgt spid="10">
                                            <p:txEl>
                                              <p:pRg st="0" end="0"/>
                                            </p:txEl>
                                          </p:spTgt>
                                        </p:tgtEl>
                                      </p:cBhvr>
                                    </p:animEffect>
                                  </p:childTnLst>
                                </p:cTn>
                              </p:par>
                            </p:childTnLst>
                          </p:cTn>
                        </p:par>
                        <p:par>
                          <p:cTn id="28" fill="hold">
                            <p:stCondLst>
                              <p:cond delay="4000"/>
                            </p:stCondLst>
                            <p:childTnLst>
                              <p:par>
                                <p:cTn id="29" presetID="8" presetClass="entr" presetSubtype="16"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diamond(in)">
                                      <p:cBhvr>
                                        <p:cTn id="3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latin typeface="Comic Sans MS" pitchFamily="66" charset="0"/>
              </a:rPr>
              <a:t>Come si preparano gli gnocchi</a:t>
            </a:r>
            <a:endParaRPr lang="it-IT" sz="3600" b="1" dirty="0">
              <a:solidFill>
                <a:srgbClr val="FF0000"/>
              </a:solidFill>
              <a:latin typeface="Comic Sans MS" pitchFamily="66" charset="0"/>
            </a:endParaRPr>
          </a:p>
        </p:txBody>
      </p:sp>
      <p:sp>
        <p:nvSpPr>
          <p:cNvPr id="3" name="Segnaposto testo 2"/>
          <p:cNvSpPr>
            <a:spLocks noGrp="1"/>
          </p:cNvSpPr>
          <p:nvPr>
            <p:ph type="body" idx="1"/>
          </p:nvPr>
        </p:nvSpPr>
        <p:spPr/>
        <p:txBody>
          <a:bodyPr>
            <a:normAutofit/>
          </a:bodyPr>
          <a:lstStyle/>
          <a:p>
            <a:r>
              <a:rPr lang="it-IT" dirty="0" smtClean="0">
                <a:latin typeface="Comic Sans MS" pitchFamily="66" charset="0"/>
              </a:rPr>
              <a:t>Ingredienti</a:t>
            </a:r>
            <a:endParaRPr lang="it-IT" dirty="0">
              <a:latin typeface="Comic Sans MS" pitchFamily="66" charset="0"/>
            </a:endParaRPr>
          </a:p>
        </p:txBody>
      </p:sp>
      <p:sp>
        <p:nvSpPr>
          <p:cNvPr id="4" name="Segnaposto contenuto 3"/>
          <p:cNvSpPr>
            <a:spLocks noGrp="1"/>
          </p:cNvSpPr>
          <p:nvPr>
            <p:ph sz="half" idx="2"/>
          </p:nvPr>
        </p:nvSpPr>
        <p:spPr/>
        <p:txBody>
          <a:bodyPr>
            <a:normAutofit/>
          </a:bodyPr>
          <a:lstStyle/>
          <a:p>
            <a:r>
              <a:rPr lang="it-IT" sz="1600" dirty="0" smtClean="0">
                <a:latin typeface="Comic Sans MS" pitchFamily="66" charset="0"/>
              </a:rPr>
              <a:t>Patate a pasta gialla - 1 Kg </a:t>
            </a:r>
          </a:p>
          <a:p>
            <a:r>
              <a:rPr lang="it-IT" sz="1600" dirty="0" smtClean="0">
                <a:latin typeface="Comic Sans MS" pitchFamily="66" charset="0"/>
              </a:rPr>
              <a:t>Farina - 300 g </a:t>
            </a:r>
          </a:p>
          <a:p>
            <a:r>
              <a:rPr lang="it-IT" sz="1600" dirty="0" smtClean="0">
                <a:latin typeface="Comic Sans MS" pitchFamily="66" charset="0"/>
              </a:rPr>
              <a:t>Sale </a:t>
            </a:r>
          </a:p>
          <a:p>
            <a:endParaRPr lang="it-IT" sz="1600" dirty="0" smtClean="0">
              <a:latin typeface="Comic Sans MS" pitchFamily="66" charset="0"/>
            </a:endParaRPr>
          </a:p>
          <a:p>
            <a:r>
              <a:rPr lang="it-IT" sz="1600" dirty="0" smtClean="0">
                <a:latin typeface="Comic Sans MS" pitchFamily="66" charset="0"/>
              </a:rPr>
              <a:t>Difficoltà:</a:t>
            </a:r>
            <a:br>
              <a:rPr lang="it-IT" sz="1600" dirty="0" smtClean="0">
                <a:latin typeface="Comic Sans MS" pitchFamily="66" charset="0"/>
              </a:rPr>
            </a:br>
            <a:r>
              <a:rPr lang="it-IT" sz="1600" dirty="0" smtClean="0">
                <a:latin typeface="Comic Sans MS" pitchFamily="66" charset="0"/>
              </a:rPr>
              <a:t>media difficoltà </a:t>
            </a:r>
          </a:p>
          <a:p>
            <a:r>
              <a:rPr lang="it-IT" sz="1600" dirty="0" smtClean="0">
                <a:latin typeface="Comic Sans MS" pitchFamily="66" charset="0"/>
              </a:rPr>
              <a:t>Tempi:</a:t>
            </a:r>
            <a:br>
              <a:rPr lang="it-IT" sz="1600" dirty="0" smtClean="0">
                <a:latin typeface="Comic Sans MS" pitchFamily="66" charset="0"/>
              </a:rPr>
            </a:br>
            <a:r>
              <a:rPr lang="it-IT" sz="1600" dirty="0" smtClean="0">
                <a:latin typeface="Comic Sans MS" pitchFamily="66" charset="0"/>
              </a:rPr>
              <a:t>preparazione: 30 minuti + il tempo</a:t>
            </a:r>
            <a:br>
              <a:rPr lang="it-IT" sz="1600" dirty="0" smtClean="0">
                <a:latin typeface="Comic Sans MS" pitchFamily="66" charset="0"/>
              </a:rPr>
            </a:br>
            <a:r>
              <a:rPr lang="it-IT" sz="1600" dirty="0" smtClean="0">
                <a:latin typeface="Comic Sans MS" pitchFamily="66" charset="0"/>
              </a:rPr>
              <a:t>di cottura delle patate</a:t>
            </a:r>
            <a:r>
              <a:rPr lang="it-IT" dirty="0" smtClean="0"/>
              <a:t/>
            </a:r>
            <a:br>
              <a:rPr lang="it-IT" dirty="0" smtClean="0"/>
            </a:br>
            <a:endParaRPr lang="it-IT" dirty="0" smtClean="0"/>
          </a:p>
          <a:p>
            <a:endParaRPr lang="it-IT" dirty="0"/>
          </a:p>
        </p:txBody>
      </p:sp>
      <p:sp>
        <p:nvSpPr>
          <p:cNvPr id="5" name="Segnaposto testo 4"/>
          <p:cNvSpPr>
            <a:spLocks noGrp="1"/>
          </p:cNvSpPr>
          <p:nvPr>
            <p:ph type="body" sz="quarter" idx="3"/>
          </p:nvPr>
        </p:nvSpPr>
        <p:spPr/>
        <p:txBody>
          <a:bodyPr/>
          <a:lstStyle/>
          <a:p>
            <a:r>
              <a:rPr lang="it-IT" dirty="0" smtClean="0">
                <a:latin typeface="Comic Sans MS" pitchFamily="66" charset="0"/>
              </a:rPr>
              <a:t>Procedura</a:t>
            </a:r>
            <a:endParaRPr lang="it-IT" dirty="0">
              <a:latin typeface="Comic Sans MS" pitchFamily="66" charset="0"/>
            </a:endParaRPr>
          </a:p>
        </p:txBody>
      </p:sp>
      <p:sp>
        <p:nvSpPr>
          <p:cNvPr id="6" name="Segnaposto contenuto 5"/>
          <p:cNvSpPr>
            <a:spLocks noGrp="1"/>
          </p:cNvSpPr>
          <p:nvPr>
            <p:ph sz="quarter" idx="4"/>
          </p:nvPr>
        </p:nvSpPr>
        <p:spPr>
          <a:xfrm>
            <a:off x="4500562" y="2071678"/>
            <a:ext cx="4186239" cy="4786321"/>
          </a:xfrm>
        </p:spPr>
        <p:txBody>
          <a:bodyPr>
            <a:normAutofit fontScale="25000" lnSpcReduction="20000"/>
          </a:bodyPr>
          <a:lstStyle/>
          <a:p>
            <a:r>
              <a:rPr lang="it-IT" sz="5600" dirty="0" smtClean="0">
                <a:latin typeface="Comic Sans MS" pitchFamily="66" charset="0"/>
              </a:rPr>
              <a:t>Lessare le patate con la buccia; pelarle ancora calde e passarle con lo schiacciapatate, salarle e aggiungere la farina.</a:t>
            </a:r>
            <a:br>
              <a:rPr lang="it-IT" sz="5600" dirty="0" smtClean="0">
                <a:latin typeface="Comic Sans MS" pitchFamily="66" charset="0"/>
              </a:rPr>
            </a:br>
            <a:r>
              <a:rPr lang="it-IT" sz="5600" dirty="0" smtClean="0">
                <a:latin typeface="Comic Sans MS" pitchFamily="66" charset="0"/>
              </a:rPr>
              <a:t>Impastare velocemente sulla spianatoia infarinata, in modo da ottenere un panetto morbido di forma allungata. È difficile dire se le proporzioni suggerite possono andare bene; tutto dipende dalla qualità della patata. In genere con le patate suggerite la buona riuscita è garantita. Tagliare delle porzioni e, aiutandosi con le mani, allungarle sulla spianatoia ottenendo dei cilindri spessi un dito da cui si possono tagliare gli gnocchi di 2-3 cm.</a:t>
            </a:r>
            <a:br>
              <a:rPr lang="it-IT" sz="5600" dirty="0" smtClean="0">
                <a:latin typeface="Comic Sans MS" pitchFamily="66" charset="0"/>
              </a:rPr>
            </a:br>
            <a:r>
              <a:rPr lang="it-IT" sz="5600" dirty="0" smtClean="0">
                <a:latin typeface="Comic Sans MS" pitchFamily="66" charset="0"/>
              </a:rPr>
              <a:t>Passare gli gnocchi velocemente sui rebbi di una forchetta in modo da sagomarli ulteriormente (oppure utilizzare un riga gnocchi) e disporli su vassoi infarinati in modo da non sovrapporli.</a:t>
            </a:r>
            <a:br>
              <a:rPr lang="it-IT" sz="5600" dirty="0" smtClean="0">
                <a:latin typeface="Comic Sans MS" pitchFamily="66" charset="0"/>
              </a:rPr>
            </a:br>
            <a:r>
              <a:rPr lang="it-IT" sz="5600" dirty="0" smtClean="0">
                <a:latin typeface="Comic Sans MS" pitchFamily="66" charset="0"/>
              </a:rPr>
              <a:t>Portare a bollore abbondante acqua salata e versare gli gnocchi. I tempi di cottura sono velocissimi.</a:t>
            </a:r>
            <a:br>
              <a:rPr lang="it-IT" sz="5600" dirty="0" smtClean="0">
                <a:latin typeface="Comic Sans MS" pitchFamily="66" charset="0"/>
              </a:rPr>
            </a:br>
            <a:r>
              <a:rPr lang="it-IT" sz="5600" dirty="0" smtClean="0">
                <a:latin typeface="Comic Sans MS" pitchFamily="66" charset="0"/>
              </a:rPr>
              <a:t>Scolarli non appena risalgono in superficie.</a:t>
            </a:r>
            <a:br>
              <a:rPr lang="it-IT" sz="5600" dirty="0" smtClean="0">
                <a:latin typeface="Comic Sans MS" pitchFamily="66" charset="0"/>
              </a:rPr>
            </a:br>
            <a:r>
              <a:rPr lang="it-IT" sz="5600" dirty="0" smtClean="0">
                <a:latin typeface="Comic Sans MS" pitchFamily="66" charset="0"/>
              </a:rPr>
              <a:t>Condirli nel modo desiderato</a:t>
            </a:r>
          </a:p>
          <a:p>
            <a:endParaRPr lang="it-IT" dirty="0"/>
          </a:p>
        </p:txBody>
      </p:sp>
      <p:pic>
        <p:nvPicPr>
          <p:cNvPr id="7" name="Immagine 6" descr="ICAIKL2ROCAAEAS2VCADZ6CCYCA7GBUXSCA428S4OCAJN7P1XCAC1OYYFCAIN7BHKCABZZDMJCAW7743OCAV64EFXCA6M6UQ0CAQR63JECAANSBNFCAYPEBIHCA94I2DGCA9CBA85CAWF0YHFCAJ3LXZ7.jpg"/>
          <p:cNvPicPr>
            <a:picLocks noChangeAspect="1"/>
          </p:cNvPicPr>
          <p:nvPr/>
        </p:nvPicPr>
        <p:blipFill>
          <a:blip r:embed="rId2"/>
          <a:stretch>
            <a:fillRect/>
          </a:stretch>
        </p:blipFill>
        <p:spPr>
          <a:xfrm>
            <a:off x="1643042" y="5000636"/>
            <a:ext cx="2376495" cy="15181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xEl>
                                              <p:pRg st="0" end="0"/>
                                            </p:txEl>
                                          </p:spTgt>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 calcmode="lin" valueType="num">
                                      <p:cBhvr>
                                        <p:cTn id="2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3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5">
                                            <p:txEl>
                                              <p:pRg st="0" end="0"/>
                                            </p:txEl>
                                          </p:spTgt>
                                        </p:tgtEl>
                                      </p:cBhvr>
                                    </p:animEffect>
                                  </p:childTnLst>
                                </p:cTn>
                              </p:par>
                            </p:childTnLst>
                          </p:cTn>
                        </p:par>
                        <p:par>
                          <p:cTn id="37" fill="hold">
                            <p:stCondLst>
                              <p:cond delay="3000"/>
                            </p:stCondLst>
                            <p:childTnLst>
                              <p:par>
                                <p:cTn id="38" presetID="56" presetClass="entr" presetSubtype="0" fill="hold" grpId="0" nodeType="afterEffect">
                                  <p:stCondLst>
                                    <p:cond delay="0"/>
                                  </p:stCondLst>
                                  <p:iterate type="lt">
                                    <p:tmPct val="10000"/>
                                  </p:iterate>
                                  <p:childTnLst>
                                    <p:set>
                                      <p:cBhvr>
                                        <p:cTn id="39" dur="1" fill="hold">
                                          <p:stCondLst>
                                            <p:cond delay="0"/>
                                          </p:stCondLst>
                                        </p:cTn>
                                        <p:tgtEl>
                                          <p:spTgt spid="4">
                                            <p:txEl>
                                              <p:pRg st="0" end="0"/>
                                            </p:txEl>
                                          </p:spTgt>
                                        </p:tgtEl>
                                        <p:attrNameLst>
                                          <p:attrName>style.visibility</p:attrName>
                                        </p:attrNameLst>
                                      </p:cBhvr>
                                      <p:to>
                                        <p:strVal val="visible"/>
                                      </p:to>
                                    </p:set>
                                    <p:anim by="(-#ppt_w*2)" calcmode="lin" valueType="num">
                                      <p:cBhvr rctx="PPT">
                                        <p:cTn id="40" dur="500" autoRev="1" fill="hold">
                                          <p:stCondLst>
                                            <p:cond delay="0"/>
                                          </p:stCondLst>
                                        </p:cTn>
                                        <p:tgtEl>
                                          <p:spTgt spid="4">
                                            <p:txEl>
                                              <p:pRg st="0" end="0"/>
                                            </p:txEl>
                                          </p:spTgt>
                                        </p:tgtEl>
                                        <p:attrNameLst>
                                          <p:attrName>ppt_w</p:attrName>
                                        </p:attrNameLst>
                                      </p:cBhvr>
                                    </p:anim>
                                    <p:anim by="(#ppt_w*0.50)" calcmode="lin" valueType="num">
                                      <p:cBhvr>
                                        <p:cTn id="41" dur="500" decel="50000" autoRev="1" fill="hold">
                                          <p:stCondLst>
                                            <p:cond delay="0"/>
                                          </p:stCondLst>
                                        </p:cTn>
                                        <p:tgtEl>
                                          <p:spTgt spid="4">
                                            <p:txEl>
                                              <p:pRg st="0" end="0"/>
                                            </p:txEl>
                                          </p:spTgt>
                                        </p:tgtEl>
                                        <p:attrNameLst>
                                          <p:attrName>ppt_x</p:attrName>
                                        </p:attrNameLst>
                                      </p:cBhvr>
                                    </p:anim>
                                    <p:anim from="(-#ppt_h/2)" to="(#ppt_y)" calcmode="lin" valueType="num">
                                      <p:cBhvr>
                                        <p:cTn id="42" dur="1000" fill="hold">
                                          <p:stCondLst>
                                            <p:cond delay="0"/>
                                          </p:stCondLst>
                                        </p:cTn>
                                        <p:tgtEl>
                                          <p:spTgt spid="4">
                                            <p:txEl>
                                              <p:pRg st="0" end="0"/>
                                            </p:txEl>
                                          </p:spTgt>
                                        </p:tgtEl>
                                        <p:attrNameLst>
                                          <p:attrName>ppt_y</p:attrName>
                                        </p:attrNameLst>
                                      </p:cBhvr>
                                    </p:anim>
                                    <p:animRot by="21600000">
                                      <p:cBhvr>
                                        <p:cTn id="43" dur="1000" fill="hold">
                                          <p:stCondLst>
                                            <p:cond delay="0"/>
                                          </p:stCondLst>
                                        </p:cTn>
                                        <p:tgtEl>
                                          <p:spTgt spid="4">
                                            <p:txEl>
                                              <p:pRg st="0" end="0"/>
                                            </p:txEl>
                                          </p:spTgt>
                                        </p:tgtEl>
                                        <p:attrNameLst>
                                          <p:attrName>r</p:attrName>
                                        </p:attrNameLst>
                                      </p:cBhvr>
                                    </p:animRot>
                                  </p:childTnLst>
                                </p:cTn>
                              </p:par>
                            </p:childTnLst>
                          </p:cTn>
                        </p:par>
                        <p:par>
                          <p:cTn id="44" fill="hold">
                            <p:stCondLst>
                              <p:cond delay="6100"/>
                            </p:stCondLst>
                            <p:childTnLst>
                              <p:par>
                                <p:cTn id="45" presetID="56" presetClass="entr" presetSubtype="0" fill="hold" grpId="0" nodeType="afterEffect">
                                  <p:stCondLst>
                                    <p:cond delay="0"/>
                                  </p:stCondLst>
                                  <p:iterate type="lt">
                                    <p:tmPct val="10000"/>
                                  </p:iterate>
                                  <p:childTnLst>
                                    <p:set>
                                      <p:cBhvr>
                                        <p:cTn id="46" dur="1" fill="hold">
                                          <p:stCondLst>
                                            <p:cond delay="0"/>
                                          </p:stCondLst>
                                        </p:cTn>
                                        <p:tgtEl>
                                          <p:spTgt spid="4">
                                            <p:txEl>
                                              <p:pRg st="1" end="1"/>
                                            </p:txEl>
                                          </p:spTgt>
                                        </p:tgtEl>
                                        <p:attrNameLst>
                                          <p:attrName>style.visibility</p:attrName>
                                        </p:attrNameLst>
                                      </p:cBhvr>
                                      <p:to>
                                        <p:strVal val="visible"/>
                                      </p:to>
                                    </p:set>
                                    <p:anim by="(-#ppt_w*2)" calcmode="lin" valueType="num">
                                      <p:cBhvr rctx="PPT">
                                        <p:cTn id="47" dur="500" autoRev="1" fill="hold">
                                          <p:stCondLst>
                                            <p:cond delay="0"/>
                                          </p:stCondLst>
                                        </p:cTn>
                                        <p:tgtEl>
                                          <p:spTgt spid="4">
                                            <p:txEl>
                                              <p:pRg st="1" end="1"/>
                                            </p:txEl>
                                          </p:spTgt>
                                        </p:tgtEl>
                                        <p:attrNameLst>
                                          <p:attrName>ppt_w</p:attrName>
                                        </p:attrNameLst>
                                      </p:cBhvr>
                                    </p:anim>
                                    <p:anim by="(#ppt_w*0.50)" calcmode="lin" valueType="num">
                                      <p:cBhvr>
                                        <p:cTn id="48" dur="500" decel="50000" autoRev="1" fill="hold">
                                          <p:stCondLst>
                                            <p:cond delay="0"/>
                                          </p:stCondLst>
                                        </p:cTn>
                                        <p:tgtEl>
                                          <p:spTgt spid="4">
                                            <p:txEl>
                                              <p:pRg st="1" end="1"/>
                                            </p:txEl>
                                          </p:spTgt>
                                        </p:tgtEl>
                                        <p:attrNameLst>
                                          <p:attrName>ppt_x</p:attrName>
                                        </p:attrNameLst>
                                      </p:cBhvr>
                                    </p:anim>
                                    <p:anim from="(-#ppt_h/2)" to="(#ppt_y)" calcmode="lin" valueType="num">
                                      <p:cBhvr>
                                        <p:cTn id="49" dur="1000" fill="hold">
                                          <p:stCondLst>
                                            <p:cond delay="0"/>
                                          </p:stCondLst>
                                        </p:cTn>
                                        <p:tgtEl>
                                          <p:spTgt spid="4">
                                            <p:txEl>
                                              <p:pRg st="1" end="1"/>
                                            </p:txEl>
                                          </p:spTgt>
                                        </p:tgtEl>
                                        <p:attrNameLst>
                                          <p:attrName>ppt_y</p:attrName>
                                        </p:attrNameLst>
                                      </p:cBhvr>
                                    </p:anim>
                                    <p:animRot by="21600000">
                                      <p:cBhvr>
                                        <p:cTn id="50" dur="1000" fill="hold">
                                          <p:stCondLst>
                                            <p:cond delay="0"/>
                                          </p:stCondLst>
                                        </p:cTn>
                                        <p:tgtEl>
                                          <p:spTgt spid="4">
                                            <p:txEl>
                                              <p:pRg st="1" end="1"/>
                                            </p:txEl>
                                          </p:spTgt>
                                        </p:tgtEl>
                                        <p:attrNameLst>
                                          <p:attrName>r</p:attrName>
                                        </p:attrNameLst>
                                      </p:cBhvr>
                                    </p:animRot>
                                  </p:childTnLst>
                                </p:cTn>
                              </p:par>
                            </p:childTnLst>
                          </p:cTn>
                        </p:par>
                        <p:par>
                          <p:cTn id="51" fill="hold">
                            <p:stCondLst>
                              <p:cond delay="81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4">
                                            <p:txEl>
                                              <p:pRg st="2" end="2"/>
                                            </p:txEl>
                                          </p:spTgt>
                                        </p:tgtEl>
                                        <p:attrNameLst>
                                          <p:attrName>style.visibility</p:attrName>
                                        </p:attrNameLst>
                                      </p:cBhvr>
                                      <p:to>
                                        <p:strVal val="visible"/>
                                      </p:to>
                                    </p:set>
                                    <p:anim by="(-#ppt_w*2)" calcmode="lin" valueType="num">
                                      <p:cBhvr rctx="PPT">
                                        <p:cTn id="54" dur="500" autoRev="1" fill="hold">
                                          <p:stCondLst>
                                            <p:cond delay="0"/>
                                          </p:stCondLst>
                                        </p:cTn>
                                        <p:tgtEl>
                                          <p:spTgt spid="4">
                                            <p:txEl>
                                              <p:pRg st="2" end="2"/>
                                            </p:txEl>
                                          </p:spTgt>
                                        </p:tgtEl>
                                        <p:attrNameLst>
                                          <p:attrName>ppt_w</p:attrName>
                                        </p:attrNameLst>
                                      </p:cBhvr>
                                    </p:anim>
                                    <p:anim by="(#ppt_w*0.50)" calcmode="lin" valueType="num">
                                      <p:cBhvr>
                                        <p:cTn id="55" dur="500" decel="50000" autoRev="1" fill="hold">
                                          <p:stCondLst>
                                            <p:cond delay="0"/>
                                          </p:stCondLst>
                                        </p:cTn>
                                        <p:tgtEl>
                                          <p:spTgt spid="4">
                                            <p:txEl>
                                              <p:pRg st="2" end="2"/>
                                            </p:txEl>
                                          </p:spTgt>
                                        </p:tgtEl>
                                        <p:attrNameLst>
                                          <p:attrName>ppt_x</p:attrName>
                                        </p:attrNameLst>
                                      </p:cBhvr>
                                    </p:anim>
                                    <p:anim from="(-#ppt_h/2)" to="(#ppt_y)" calcmode="lin" valueType="num">
                                      <p:cBhvr>
                                        <p:cTn id="56" dur="1000" fill="hold">
                                          <p:stCondLst>
                                            <p:cond delay="0"/>
                                          </p:stCondLst>
                                        </p:cTn>
                                        <p:tgtEl>
                                          <p:spTgt spid="4">
                                            <p:txEl>
                                              <p:pRg st="2" end="2"/>
                                            </p:txEl>
                                          </p:spTgt>
                                        </p:tgtEl>
                                        <p:attrNameLst>
                                          <p:attrName>ppt_y</p:attrName>
                                        </p:attrNameLst>
                                      </p:cBhvr>
                                    </p:anim>
                                    <p:animRot by="21600000">
                                      <p:cBhvr>
                                        <p:cTn id="57" dur="1000" fill="hold">
                                          <p:stCondLst>
                                            <p:cond delay="0"/>
                                          </p:stCondLst>
                                        </p:cTn>
                                        <p:tgtEl>
                                          <p:spTgt spid="4">
                                            <p:txEl>
                                              <p:pRg st="2" end="2"/>
                                            </p:txEl>
                                          </p:spTgt>
                                        </p:tgtEl>
                                        <p:attrNameLst>
                                          <p:attrName>r</p:attrName>
                                        </p:attrNameLst>
                                      </p:cBhvr>
                                    </p:animRot>
                                  </p:childTnLst>
                                </p:cTn>
                              </p:par>
                            </p:childTnLst>
                          </p:cTn>
                        </p:par>
                        <p:par>
                          <p:cTn id="58" fill="hold">
                            <p:stCondLst>
                              <p:cond delay="9400"/>
                            </p:stCondLst>
                            <p:childTnLst>
                              <p:par>
                                <p:cTn id="59" presetID="56" presetClass="entr" presetSubtype="0" fill="hold" grpId="0" nodeType="afterEffect">
                                  <p:stCondLst>
                                    <p:cond delay="0"/>
                                  </p:stCondLst>
                                  <p:iterate type="lt">
                                    <p:tmPct val="10000"/>
                                  </p:iterate>
                                  <p:childTnLst>
                                    <p:set>
                                      <p:cBhvr>
                                        <p:cTn id="60" dur="1" fill="hold">
                                          <p:stCondLst>
                                            <p:cond delay="0"/>
                                          </p:stCondLst>
                                        </p:cTn>
                                        <p:tgtEl>
                                          <p:spTgt spid="4">
                                            <p:txEl>
                                              <p:pRg st="4" end="4"/>
                                            </p:txEl>
                                          </p:spTgt>
                                        </p:tgtEl>
                                        <p:attrNameLst>
                                          <p:attrName>style.visibility</p:attrName>
                                        </p:attrNameLst>
                                      </p:cBhvr>
                                      <p:to>
                                        <p:strVal val="visible"/>
                                      </p:to>
                                    </p:set>
                                    <p:anim by="(-#ppt_w*2)" calcmode="lin" valueType="num">
                                      <p:cBhvr rctx="PPT">
                                        <p:cTn id="61" dur="500" autoRev="1" fill="hold">
                                          <p:stCondLst>
                                            <p:cond delay="0"/>
                                          </p:stCondLst>
                                        </p:cTn>
                                        <p:tgtEl>
                                          <p:spTgt spid="4">
                                            <p:txEl>
                                              <p:pRg st="4" end="4"/>
                                            </p:txEl>
                                          </p:spTgt>
                                        </p:tgtEl>
                                        <p:attrNameLst>
                                          <p:attrName>ppt_w</p:attrName>
                                        </p:attrNameLst>
                                      </p:cBhvr>
                                    </p:anim>
                                    <p:anim by="(#ppt_w*0.50)" calcmode="lin" valueType="num">
                                      <p:cBhvr>
                                        <p:cTn id="62" dur="500" decel="50000" autoRev="1" fill="hold">
                                          <p:stCondLst>
                                            <p:cond delay="0"/>
                                          </p:stCondLst>
                                        </p:cTn>
                                        <p:tgtEl>
                                          <p:spTgt spid="4">
                                            <p:txEl>
                                              <p:pRg st="4" end="4"/>
                                            </p:txEl>
                                          </p:spTgt>
                                        </p:tgtEl>
                                        <p:attrNameLst>
                                          <p:attrName>ppt_x</p:attrName>
                                        </p:attrNameLst>
                                      </p:cBhvr>
                                    </p:anim>
                                    <p:anim from="(-#ppt_h/2)" to="(#ppt_y)" calcmode="lin" valueType="num">
                                      <p:cBhvr>
                                        <p:cTn id="63" dur="1000" fill="hold">
                                          <p:stCondLst>
                                            <p:cond delay="0"/>
                                          </p:stCondLst>
                                        </p:cTn>
                                        <p:tgtEl>
                                          <p:spTgt spid="4">
                                            <p:txEl>
                                              <p:pRg st="4" end="4"/>
                                            </p:txEl>
                                          </p:spTgt>
                                        </p:tgtEl>
                                        <p:attrNameLst>
                                          <p:attrName>ppt_y</p:attrName>
                                        </p:attrNameLst>
                                      </p:cBhvr>
                                    </p:anim>
                                    <p:animRot by="21600000">
                                      <p:cBhvr>
                                        <p:cTn id="64" dur="1000" fill="hold">
                                          <p:stCondLst>
                                            <p:cond delay="0"/>
                                          </p:stCondLst>
                                        </p:cTn>
                                        <p:tgtEl>
                                          <p:spTgt spid="4">
                                            <p:txEl>
                                              <p:pRg st="4" end="4"/>
                                            </p:txEl>
                                          </p:spTgt>
                                        </p:tgtEl>
                                        <p:attrNameLst>
                                          <p:attrName>r</p:attrName>
                                        </p:attrNameLst>
                                      </p:cBhvr>
                                    </p:animRot>
                                  </p:childTnLst>
                                </p:cTn>
                              </p:par>
                            </p:childTnLst>
                          </p:cTn>
                        </p:par>
                        <p:par>
                          <p:cTn id="65" fill="hold">
                            <p:stCondLst>
                              <p:cond delay="12900"/>
                            </p:stCondLst>
                            <p:childTnLst>
                              <p:par>
                                <p:cTn id="66" presetID="56" presetClass="entr" presetSubtype="0" fill="hold" grpId="0" nodeType="afterEffect">
                                  <p:stCondLst>
                                    <p:cond delay="0"/>
                                  </p:stCondLst>
                                  <p:iterate type="lt">
                                    <p:tmPct val="10000"/>
                                  </p:iterate>
                                  <p:childTnLst>
                                    <p:set>
                                      <p:cBhvr>
                                        <p:cTn id="67" dur="1" fill="hold">
                                          <p:stCondLst>
                                            <p:cond delay="0"/>
                                          </p:stCondLst>
                                        </p:cTn>
                                        <p:tgtEl>
                                          <p:spTgt spid="4">
                                            <p:txEl>
                                              <p:pRg st="5" end="5"/>
                                            </p:txEl>
                                          </p:spTgt>
                                        </p:tgtEl>
                                        <p:attrNameLst>
                                          <p:attrName>style.visibility</p:attrName>
                                        </p:attrNameLst>
                                      </p:cBhvr>
                                      <p:to>
                                        <p:strVal val="visible"/>
                                      </p:to>
                                    </p:set>
                                    <p:anim by="(-#ppt_w*2)" calcmode="lin" valueType="num">
                                      <p:cBhvr rctx="PPT">
                                        <p:cTn id="68" dur="500" autoRev="1" fill="hold">
                                          <p:stCondLst>
                                            <p:cond delay="0"/>
                                          </p:stCondLst>
                                        </p:cTn>
                                        <p:tgtEl>
                                          <p:spTgt spid="4">
                                            <p:txEl>
                                              <p:pRg st="5" end="5"/>
                                            </p:txEl>
                                          </p:spTgt>
                                        </p:tgtEl>
                                        <p:attrNameLst>
                                          <p:attrName>ppt_w</p:attrName>
                                        </p:attrNameLst>
                                      </p:cBhvr>
                                    </p:anim>
                                    <p:anim by="(#ppt_w*0.50)" calcmode="lin" valueType="num">
                                      <p:cBhvr>
                                        <p:cTn id="69" dur="500" decel="50000" autoRev="1" fill="hold">
                                          <p:stCondLst>
                                            <p:cond delay="0"/>
                                          </p:stCondLst>
                                        </p:cTn>
                                        <p:tgtEl>
                                          <p:spTgt spid="4">
                                            <p:txEl>
                                              <p:pRg st="5" end="5"/>
                                            </p:txEl>
                                          </p:spTgt>
                                        </p:tgtEl>
                                        <p:attrNameLst>
                                          <p:attrName>ppt_x</p:attrName>
                                        </p:attrNameLst>
                                      </p:cBhvr>
                                    </p:anim>
                                    <p:anim from="(-#ppt_h/2)" to="(#ppt_y)" calcmode="lin" valueType="num">
                                      <p:cBhvr>
                                        <p:cTn id="70" dur="1000" fill="hold">
                                          <p:stCondLst>
                                            <p:cond delay="0"/>
                                          </p:stCondLst>
                                        </p:cTn>
                                        <p:tgtEl>
                                          <p:spTgt spid="4">
                                            <p:txEl>
                                              <p:pRg st="5" end="5"/>
                                            </p:txEl>
                                          </p:spTgt>
                                        </p:tgtEl>
                                        <p:attrNameLst>
                                          <p:attrName>ppt_y</p:attrName>
                                        </p:attrNameLst>
                                      </p:cBhvr>
                                    </p:anim>
                                    <p:animRot by="21600000">
                                      <p:cBhvr>
                                        <p:cTn id="71" dur="1000" fill="hold">
                                          <p:stCondLst>
                                            <p:cond delay="0"/>
                                          </p:stCondLst>
                                        </p:cTn>
                                        <p:tgtEl>
                                          <p:spTgt spid="4">
                                            <p:txEl>
                                              <p:pRg st="5" end="5"/>
                                            </p:txEl>
                                          </p:spTgt>
                                        </p:tgtEl>
                                        <p:attrNameLst>
                                          <p:attrName>r</p:attrName>
                                        </p:attrNameLst>
                                      </p:cBhvr>
                                    </p:animRot>
                                  </p:childTnLst>
                                </p:cTn>
                              </p:par>
                            </p:childTnLst>
                          </p:cTn>
                        </p:par>
                        <p:par>
                          <p:cTn id="72" fill="hold">
                            <p:stCondLst>
                              <p:cond delay="19300"/>
                            </p:stCondLst>
                            <p:childTnLst>
                              <p:par>
                                <p:cTn id="73" presetID="5" presetClass="entr" presetSubtype="10" fill="hold" grpId="0" nodeType="after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checkerboard(across)">
                                      <p:cBhvr>
                                        <p:cTn id="75" dur="500"/>
                                        <p:tgtEl>
                                          <p:spTgt spid="6">
                                            <p:txEl>
                                              <p:pRg st="0" end="0"/>
                                            </p:txEl>
                                          </p:spTgt>
                                        </p:tgtEl>
                                      </p:cBhvr>
                                    </p:animEffect>
                                  </p:childTnLst>
                                </p:cTn>
                              </p:par>
                            </p:childTnLst>
                          </p:cTn>
                        </p:par>
                        <p:par>
                          <p:cTn id="76" fill="hold">
                            <p:stCondLst>
                              <p:cond delay="19800"/>
                            </p:stCondLst>
                            <p:childTnLst>
                              <p:par>
                                <p:cTn id="77" presetID="15" presetClass="entr" presetSubtype="0" fill="hold" nodeType="afterEffect">
                                  <p:stCondLst>
                                    <p:cond delay="0"/>
                                  </p:stCondLst>
                                  <p:childTnLst>
                                    <p:set>
                                      <p:cBhvr>
                                        <p:cTn id="78" dur="1" fill="hold">
                                          <p:stCondLst>
                                            <p:cond delay="0"/>
                                          </p:stCondLst>
                                        </p:cTn>
                                        <p:tgtEl>
                                          <p:spTgt spid="7"/>
                                        </p:tgtEl>
                                        <p:attrNameLst>
                                          <p:attrName>style.visibility</p:attrName>
                                        </p:attrNameLst>
                                      </p:cBhvr>
                                      <p:to>
                                        <p:strVal val="visible"/>
                                      </p:to>
                                    </p:set>
                                    <p:anim calcmode="lin" valueType="num">
                                      <p:cBhvr>
                                        <p:cTn id="79" dur="1000" fill="hold"/>
                                        <p:tgtEl>
                                          <p:spTgt spid="7"/>
                                        </p:tgtEl>
                                        <p:attrNameLst>
                                          <p:attrName>ppt_w</p:attrName>
                                        </p:attrNameLst>
                                      </p:cBhvr>
                                      <p:tavLst>
                                        <p:tav tm="0">
                                          <p:val>
                                            <p:fltVal val="0"/>
                                          </p:val>
                                        </p:tav>
                                        <p:tav tm="100000">
                                          <p:val>
                                            <p:strVal val="#ppt_w"/>
                                          </p:val>
                                        </p:tav>
                                      </p:tavLst>
                                    </p:anim>
                                    <p:anim calcmode="lin" valueType="num">
                                      <p:cBhvr>
                                        <p:cTn id="80" dur="1000" fill="hold"/>
                                        <p:tgtEl>
                                          <p:spTgt spid="7"/>
                                        </p:tgtEl>
                                        <p:attrNameLst>
                                          <p:attrName>ppt_h</p:attrName>
                                        </p:attrNameLst>
                                      </p:cBhvr>
                                      <p:tavLst>
                                        <p:tav tm="0">
                                          <p:val>
                                            <p:fltVal val="0"/>
                                          </p:val>
                                        </p:tav>
                                        <p:tav tm="100000">
                                          <p:val>
                                            <p:strVal val="#ppt_h"/>
                                          </p:val>
                                        </p:tav>
                                      </p:tavLst>
                                    </p:anim>
                                    <p:anim calcmode="lin" valueType="num">
                                      <p:cBhvr>
                                        <p:cTn id="81"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3"/>
          <a:srcRect/>
          <a:stretch>
            <a:fillRect/>
          </a:stretch>
        </p:blipFill>
        <p:spPr bwMode="auto">
          <a:xfrm>
            <a:off x="0" y="0"/>
            <a:ext cx="9144000" cy="6858000"/>
          </a:xfrm>
          <a:prstGeom prst="rect">
            <a:avLst/>
          </a:prstGeom>
          <a:noFill/>
        </p:spPr>
      </p:pic>
      <p:pic>
        <p:nvPicPr>
          <p:cNvPr id="4133" name="Picture 37" descr="busline"/>
          <p:cNvPicPr>
            <a:picLocks noChangeAspect="1" noChangeArrowheads="1"/>
          </p:cNvPicPr>
          <p:nvPr/>
        </p:nvPicPr>
        <p:blipFill>
          <a:blip r:embed="rId4"/>
          <a:srcRect/>
          <a:stretch>
            <a:fillRect/>
          </a:stretch>
        </p:blipFill>
        <p:spPr bwMode="auto">
          <a:xfrm>
            <a:off x="6643702" y="1000108"/>
            <a:ext cx="649288" cy="428625"/>
          </a:xfrm>
          <a:prstGeom prst="rect">
            <a:avLst/>
          </a:prstGeom>
          <a:noFill/>
        </p:spPr>
      </p:pic>
      <p:pic>
        <p:nvPicPr>
          <p:cNvPr id="6" name="Progetto Musica.wma">
            <a:hlinkClick r:id="" action="ppaction://media"/>
          </p:cNvPr>
          <p:cNvPicPr>
            <a:picLocks noRot="1" noChangeAspect="1"/>
          </p:cNvPicPr>
          <p:nvPr>
            <a:audioFile r:link="rId1"/>
          </p:nvPr>
        </p:nvPicPr>
        <p:blipFill>
          <a:blip r:embed="rId5"/>
          <a:stretch>
            <a:fillRect/>
          </a:stretch>
        </p:blipFill>
        <p:spPr>
          <a:xfrm>
            <a:off x="4419600" y="3276600"/>
            <a:ext cx="304800"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9000" numSld="60"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FF"/>
            </a:gs>
            <a:gs pos="39999">
              <a:srgbClr val="85C2FF"/>
            </a:gs>
            <a:gs pos="70000">
              <a:srgbClr val="C4D6EB"/>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600" b="1" dirty="0" smtClean="0">
                <a:solidFill>
                  <a:srgbClr val="FF0000"/>
                </a:solidFill>
                <a:latin typeface="Comic Sans MS" pitchFamily="66" charset="0"/>
              </a:rPr>
              <a:t>Festività </a:t>
            </a:r>
            <a:r>
              <a:rPr lang="it-IT" sz="3600" b="1" dirty="0" err="1" smtClean="0">
                <a:solidFill>
                  <a:srgbClr val="FF0000"/>
                </a:solidFill>
                <a:latin typeface="Comic Sans MS" pitchFamily="66" charset="0"/>
              </a:rPr>
              <a:t>santegidiesi</a:t>
            </a:r>
            <a:endParaRPr lang="it-IT" sz="3600" b="1" dirty="0">
              <a:solidFill>
                <a:srgbClr val="FF0000"/>
              </a:solidFill>
              <a:latin typeface="Comic Sans MS" pitchFamily="66" charset="0"/>
            </a:endParaRPr>
          </a:p>
        </p:txBody>
      </p:sp>
      <p:pic>
        <p:nvPicPr>
          <p:cNvPr id="7" name="Segnaposto contenuto 6" descr="c111.261x196[1].jpg"/>
          <p:cNvPicPr>
            <a:picLocks noGrp="1" noChangeAspect="1"/>
          </p:cNvPicPr>
          <p:nvPr>
            <p:ph sz="half" idx="2"/>
          </p:nvPr>
        </p:nvPicPr>
        <p:blipFill>
          <a:blip r:embed="rId2"/>
          <a:stretch>
            <a:fillRect/>
          </a:stretch>
        </p:blipFill>
        <p:spPr>
          <a:xfrm>
            <a:off x="441628" y="1643050"/>
            <a:ext cx="2758746"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Segnaposto testo 4"/>
          <p:cNvSpPr>
            <a:spLocks noGrp="1"/>
          </p:cNvSpPr>
          <p:nvPr>
            <p:ph type="body" sz="quarter" idx="3"/>
          </p:nvPr>
        </p:nvSpPr>
        <p:spPr>
          <a:xfrm>
            <a:off x="3643307" y="1535112"/>
            <a:ext cx="5043494" cy="2179640"/>
          </a:xfrm>
        </p:spPr>
        <p:txBody>
          <a:bodyPr>
            <a:normAutofit/>
          </a:bodyPr>
          <a:lstStyle/>
          <a:p>
            <a:r>
              <a:rPr lang="it-IT" sz="1600" b="0" dirty="0" smtClean="0">
                <a:latin typeface="Comic Sans MS" pitchFamily="66" charset="0"/>
              </a:rPr>
              <a:t>Festività rinomate a Sant’Egidio sono il Carnevale e la sagra degli gnocchi.</a:t>
            </a:r>
          </a:p>
          <a:p>
            <a:r>
              <a:rPr lang="it-IT" sz="1600" b="0" dirty="0" smtClean="0">
                <a:latin typeface="Comic Sans MS" pitchFamily="66" charset="0"/>
              </a:rPr>
              <a:t>Il carnevale santegidiese si svolge ogni anno con ottimi risultati;partecipano tutte le contrade della zona che sfilano per puro divertimento.</a:t>
            </a:r>
          </a:p>
          <a:p>
            <a:r>
              <a:rPr lang="it-IT" sz="1600" b="0" dirty="0" smtClean="0">
                <a:latin typeface="Comic Sans MS" pitchFamily="66" charset="0"/>
              </a:rPr>
              <a:t>Altra festività è la sagra degli gnocchi , tipici della zona.</a:t>
            </a:r>
            <a:endParaRPr lang="it-IT" sz="1600" b="0" dirty="0">
              <a:latin typeface="Comic Sans MS" pitchFamily="66" charset="0"/>
            </a:endParaRPr>
          </a:p>
        </p:txBody>
      </p:sp>
      <p:pic>
        <p:nvPicPr>
          <p:cNvPr id="8" name="Segnaposto contenuto 7" descr="c61.74x55[1].jpg"/>
          <p:cNvPicPr>
            <a:picLocks noGrp="1" noChangeAspect="1"/>
          </p:cNvPicPr>
          <p:nvPr>
            <p:ph sz="quarter" idx="4"/>
          </p:nvPr>
        </p:nvPicPr>
        <p:blipFill>
          <a:blip r:embed="rId3"/>
          <a:stretch>
            <a:fillRect/>
          </a:stretch>
        </p:blipFill>
        <p:spPr>
          <a:xfrm rot="21391221">
            <a:off x="5929322" y="4143380"/>
            <a:ext cx="2306798" cy="171451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descr="images[11].jpg"/>
          <p:cNvPicPr>
            <a:picLocks noChangeAspect="1"/>
          </p:cNvPicPr>
          <p:nvPr/>
        </p:nvPicPr>
        <p:blipFill>
          <a:blip r:embed="rId4"/>
          <a:stretch>
            <a:fillRect/>
          </a:stretch>
        </p:blipFill>
        <p:spPr>
          <a:xfrm rot="335041">
            <a:off x="1739816" y="4347026"/>
            <a:ext cx="2821073" cy="212665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checkerboard(across)">
                                      <p:cBhvr>
                                        <p:cTn id="11" dur="500"/>
                                        <p:tgtEl>
                                          <p:spTgt spid="5">
                                            <p:txEl>
                                              <p:pRg st="0" end="0"/>
                                            </p:txEl>
                                          </p:spTgt>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checkerboard(across)">
                                      <p:cBhvr>
                                        <p:cTn id="15" dur="500"/>
                                        <p:tgtEl>
                                          <p:spTgt spid="5">
                                            <p:txEl>
                                              <p:pRg st="1" end="1"/>
                                            </p:txEl>
                                          </p:spTgt>
                                        </p:tgtEl>
                                      </p:cBhvr>
                                    </p:animEffect>
                                  </p:childTnLst>
                                </p:cTn>
                              </p:par>
                              <p:par>
                                <p:cTn id="16" presetID="38" presetClass="entr" presetSubtype="0" accel="50000" fill="hold" nodeType="withEffect">
                                  <p:stCondLst>
                                    <p:cond delay="0"/>
                                  </p:stCondLst>
                                  <p:iterate type="lt">
                                    <p:tmPct val="50000"/>
                                  </p:iterate>
                                  <p:childTnLst>
                                    <p:set>
                                      <p:cBhvr>
                                        <p:cTn id="17" dur="1" fill="hold">
                                          <p:stCondLst>
                                            <p:cond delay="0"/>
                                          </p:stCondLst>
                                        </p:cTn>
                                        <p:tgtEl>
                                          <p:spTgt spid="8"/>
                                        </p:tgtEl>
                                        <p:attrNameLst>
                                          <p:attrName>style.visibility</p:attrName>
                                        </p:attrNameLst>
                                      </p:cBhvr>
                                      <p:to>
                                        <p:strVal val="visible"/>
                                      </p:to>
                                    </p:set>
                                    <p:set>
                                      <p:cBhvr>
                                        <p:cTn id="18" dur="455" fill="hold">
                                          <p:stCondLst>
                                            <p:cond delay="0"/>
                                          </p:stCondLst>
                                        </p:cTn>
                                        <p:tgtEl>
                                          <p:spTgt spid="8"/>
                                        </p:tgtEl>
                                        <p:attrNameLst>
                                          <p:attrName>style.rotation</p:attrName>
                                        </p:attrNameLst>
                                      </p:cBhvr>
                                      <p:to>
                                        <p:strVal val="-45.0"/>
                                      </p:to>
                                    </p:set>
                                    <p:anim calcmode="lin" valueType="num">
                                      <p:cBhvr>
                                        <p:cTn id="19"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20"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21"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22"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par>
                                <p:cTn id="23" presetID="26"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par>
                                <p:cTn id="39" presetID="5" presetClass="entr" presetSubtype="10" fill="hold" grpId="0" nodeType="withEffect">
                                  <p:stCondLst>
                                    <p:cond delay="500"/>
                                  </p:stCondLst>
                                  <p:childTnLst>
                                    <p:set>
                                      <p:cBhvr>
                                        <p:cTn id="40" dur="1" fill="hold">
                                          <p:stCondLst>
                                            <p:cond delay="0"/>
                                          </p:stCondLst>
                                        </p:cTn>
                                        <p:tgtEl>
                                          <p:spTgt spid="5">
                                            <p:txEl>
                                              <p:pRg st="2" end="2"/>
                                            </p:txEl>
                                          </p:spTgt>
                                        </p:tgtEl>
                                        <p:attrNameLst>
                                          <p:attrName>style.visibility</p:attrName>
                                        </p:attrNameLst>
                                      </p:cBhvr>
                                      <p:to>
                                        <p:strVal val="visible"/>
                                      </p:to>
                                    </p:set>
                                    <p:animEffect transition="in" filter="checkerboard(across)">
                                      <p:cBhvr>
                                        <p:cTn id="41" dur="500"/>
                                        <p:tgtEl>
                                          <p:spTgt spid="5">
                                            <p:txEl>
                                              <p:pRg st="2" end="2"/>
                                            </p:txEl>
                                          </p:spTgt>
                                        </p:tgtEl>
                                      </p:cBhvr>
                                    </p:animEffect>
                                  </p:childTnLst>
                                </p:cTn>
                              </p:par>
                              <p:par>
                                <p:cTn id="42" presetID="53" presetClass="entr" presetSubtype="0"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500" fill="hold"/>
                                        <p:tgtEl>
                                          <p:spTgt spid="9"/>
                                        </p:tgtEl>
                                        <p:attrNameLst>
                                          <p:attrName>ppt_w</p:attrName>
                                        </p:attrNameLst>
                                      </p:cBhvr>
                                      <p:tavLst>
                                        <p:tav tm="0">
                                          <p:val>
                                            <p:fltVal val="0"/>
                                          </p:val>
                                        </p:tav>
                                        <p:tav tm="100000">
                                          <p:val>
                                            <p:strVal val="#ppt_w"/>
                                          </p:val>
                                        </p:tav>
                                      </p:tavLst>
                                    </p:anim>
                                    <p:anim calcmode="lin" valueType="num">
                                      <p:cBhvr>
                                        <p:cTn id="45" dur="500" fill="hold"/>
                                        <p:tgtEl>
                                          <p:spTgt spid="9"/>
                                        </p:tgtEl>
                                        <p:attrNameLst>
                                          <p:attrName>ppt_h</p:attrName>
                                        </p:attrNameLst>
                                      </p:cBhvr>
                                      <p:tavLst>
                                        <p:tav tm="0">
                                          <p:val>
                                            <p:fltVal val="0"/>
                                          </p:val>
                                        </p:tav>
                                        <p:tav tm="100000">
                                          <p:val>
                                            <p:strVal val="#ppt_h"/>
                                          </p:val>
                                        </p:tav>
                                      </p:tavLst>
                                    </p:anim>
                                    <p:animEffect transition="in" filter="fade">
                                      <p:cBhvr>
                                        <p:cTn id="4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a:off x="1285852" y="3357562"/>
            <a:ext cx="720726" cy="500066"/>
          </a:xfrm>
          <a:prstGeom prst="rect">
            <a:avLst/>
          </a:prstGeom>
          <a:noFill/>
        </p:spPr>
      </p:pic>
      <p:pic>
        <p:nvPicPr>
          <p:cNvPr id="5122" name="Picture 2" descr="C:\Users\Wolfino_L4\Desktop\mave\Nuova cartella\onion-head07.gif"/>
          <p:cNvPicPr>
            <a:picLocks noChangeAspect="1" noChangeArrowheads="1"/>
          </p:cNvPicPr>
          <p:nvPr/>
        </p:nvPicPr>
        <p:blipFill>
          <a:blip r:embed="rId4"/>
          <a:srcRect/>
          <a:stretch>
            <a:fillRect/>
          </a:stretch>
        </p:blipFill>
        <p:spPr bwMode="auto">
          <a:xfrm>
            <a:off x="8667750" y="0"/>
            <a:ext cx="476250" cy="47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677 0.00023 L -0.13385 0.29144 " pathEditMode="relative" rAng="0" ptsTypes="AA">
                                      <p:cBhvr>
                                        <p:cTn id="6" dur="5000" fill="hold"/>
                                        <p:tgtEl>
                                          <p:spTgt spid="4133"/>
                                        </p:tgtEl>
                                        <p:attrNameLst>
                                          <p:attrName>ppt_x</p:attrName>
                                          <p:attrName>ppt_y</p:attrName>
                                        </p:attrNameLst>
                                      </p:cBhvr>
                                      <p:rCtr x="-64" y="146"/>
                                    </p:animMotion>
                                  </p:childTnLst>
                                </p:cTn>
                              </p:par>
                              <p:par>
                                <p:cTn id="7" presetID="18" presetClass="entr" presetSubtype="12" fill="hold" nodeType="withEffect">
                                  <p:stCondLst>
                                    <p:cond delay="0"/>
                                  </p:stCondLst>
                                  <p:childTnLst>
                                    <p:set>
                                      <p:cBhvr>
                                        <p:cTn id="8" dur="1" fill="hold">
                                          <p:stCondLst>
                                            <p:cond delay="0"/>
                                          </p:stCondLst>
                                        </p:cTn>
                                        <p:tgtEl>
                                          <p:spTgt spid="15"/>
                                        </p:tgtEl>
                                        <p:attrNameLst>
                                          <p:attrName>style.visibility</p:attrName>
                                        </p:attrNameLst>
                                      </p:cBhvr>
                                      <p:to>
                                        <p:strVal val="visible"/>
                                      </p:to>
                                    </p:set>
                                    <p:animEffect transition="in" filter="strips(downLeft)">
                                      <p:cBhvr>
                                        <p:cTn id="9"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0000FF"/>
            </a:gs>
            <a:gs pos="39999">
              <a:srgbClr val="85C2FF"/>
            </a:gs>
            <a:gs pos="70000">
              <a:srgbClr val="C4D6EB"/>
            </a:gs>
            <a:gs pos="100000">
              <a:schemeClr val="bg1"/>
            </a:gs>
          </a:gsLst>
          <a:lin ang="16200000" scaled="1"/>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it-IT" dirty="0" smtClean="0"/>
              <a:t>Civitella del Tronto (1909)</a:t>
            </a:r>
          </a:p>
        </p:txBody>
      </p:sp>
      <p:pic>
        <p:nvPicPr>
          <p:cNvPr id="7172" name="Picture 4" descr="fortezza dal basso"/>
          <p:cNvPicPr>
            <a:picLocks noChangeAspect="1" noChangeArrowheads="1"/>
          </p:cNvPicPr>
          <p:nvPr/>
        </p:nvPicPr>
        <p:blipFill>
          <a:blip r:embed="rId2"/>
          <a:srcRect/>
          <a:stretch>
            <a:fillRect/>
          </a:stretch>
        </p:blipFill>
        <p:spPr bwMode="auto">
          <a:xfrm>
            <a:off x="755650" y="1628775"/>
            <a:ext cx="7416800" cy="4032250"/>
          </a:xfrm>
          <a:prstGeom prst="rect">
            <a:avLst/>
          </a:prstGeom>
          <a:noFill/>
          <a:ln w="9525">
            <a:noFill/>
            <a:miter lim="800000"/>
            <a:headEnd/>
            <a:tailEnd/>
          </a:ln>
        </p:spPr>
      </p:pic>
      <p:sp>
        <p:nvSpPr>
          <p:cNvPr id="7173" name="Rectangle 5"/>
          <p:cNvSpPr>
            <a:spLocks noChangeArrowheads="1"/>
          </p:cNvSpPr>
          <p:nvPr/>
        </p:nvSpPr>
        <p:spPr bwMode="auto">
          <a:xfrm>
            <a:off x="539750" y="5876925"/>
            <a:ext cx="7632700" cy="641350"/>
          </a:xfrm>
          <a:prstGeom prst="rect">
            <a:avLst/>
          </a:prstGeom>
          <a:noFill/>
          <a:ln w="9525">
            <a:noFill/>
            <a:miter lim="800000"/>
            <a:headEnd/>
            <a:tailEnd/>
          </a:ln>
        </p:spPr>
        <p:txBody>
          <a:bodyPr anchor="ctr">
            <a:spAutoFit/>
          </a:bodyPr>
          <a:lstStyle/>
          <a:p>
            <a:r>
              <a:rPr lang="it-IT" b="1"/>
              <a:t>SITO INTERNET </a:t>
            </a:r>
            <a:r>
              <a:rPr lang="it-IT" b="1">
                <a:hlinkClick r:id="rId3"/>
              </a:rPr>
              <a:t>WWW.FORTEZZACIVITELLA.IT</a:t>
            </a:r>
            <a:r>
              <a:rPr lang="it-IT" b="1"/>
              <a:t>                                      E-MAIL </a:t>
            </a:r>
            <a:r>
              <a:rPr lang="it-IT" b="1">
                <a:hlinkClick r:id="rId4"/>
              </a:rPr>
              <a:t>INFO@FORTEZZACIVITELLA.IT</a:t>
            </a:r>
            <a:r>
              <a:rPr lang="it-IT"/>
              <a:t> </a:t>
            </a:r>
          </a:p>
        </p:txBody>
      </p:sp>
      <p:pic>
        <p:nvPicPr>
          <p:cNvPr id="5" name="Picture 3" descr="C:\Documents and Settings\3c07\Documenti\Immagini\TCAMYT7DSCAR5DJ1MCADM2OLYCAOP1KK3CAFU03EFCAVR9ZEDCAR7JG0LCA0L77NDCAVU9C1PCA00PZ93CAA7CCHNCAZXLRMMCAUBTJ9MCAWDY29VCA1DS6OZCADT2FJYCAK6HVR3CAZ0J2OTCAQB1Z05.jpg"/>
          <p:cNvPicPr>
            <a:picLocks noChangeAspect="1" noChangeArrowheads="1"/>
          </p:cNvPicPr>
          <p:nvPr/>
        </p:nvPicPr>
        <p:blipFill>
          <a:blip r:embed="rId5"/>
          <a:srcRect/>
          <a:stretch>
            <a:fillRect/>
          </a:stretch>
        </p:blipFill>
        <p:spPr bwMode="auto">
          <a:xfrm>
            <a:off x="7858148" y="0"/>
            <a:ext cx="1285852" cy="135352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anim calcmode="lin" valueType="num">
                                      <p:cBhvr>
                                        <p:cTn id="8" dur="500" fill="hold"/>
                                        <p:tgtEl>
                                          <p:spTgt spid="7170"/>
                                        </p:tgtEl>
                                        <p:attrNameLst>
                                          <p:attrName>ppt_w</p:attrName>
                                        </p:attrNameLst>
                                      </p:cBhvr>
                                      <p:tavLst>
                                        <p:tav tm="0" fmla="#ppt_w*sin(2.5*pi*$)">
                                          <p:val>
                                            <p:fltVal val="0"/>
                                          </p:val>
                                        </p:tav>
                                        <p:tav tm="100000">
                                          <p:val>
                                            <p:fltVal val="1"/>
                                          </p:val>
                                        </p:tav>
                                      </p:tavLst>
                                    </p:anim>
                                    <p:anim calcmode="lin" valueType="num">
                                      <p:cBhvr>
                                        <p:cTn id="9" dur="500" fill="hold"/>
                                        <p:tgtEl>
                                          <p:spTgt spid="717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7172"/>
                                        </p:tgtEl>
                                        <p:attrNameLst>
                                          <p:attrName>style.visibility</p:attrName>
                                        </p:attrNameLst>
                                      </p:cBhvr>
                                      <p:to>
                                        <p:strVal val="visible"/>
                                      </p:to>
                                    </p:set>
                                    <p:anim calcmode="lin" valueType="num">
                                      <p:cBhvr>
                                        <p:cTn id="14" dur="1000" fill="hold"/>
                                        <p:tgtEl>
                                          <p:spTgt spid="7172"/>
                                        </p:tgtEl>
                                        <p:attrNameLst>
                                          <p:attrName>ppt_w</p:attrName>
                                        </p:attrNameLst>
                                      </p:cBhvr>
                                      <p:tavLst>
                                        <p:tav tm="0">
                                          <p:val>
                                            <p:fltVal val="0"/>
                                          </p:val>
                                        </p:tav>
                                        <p:tav tm="100000">
                                          <p:val>
                                            <p:strVal val="#ppt_w"/>
                                          </p:val>
                                        </p:tav>
                                      </p:tavLst>
                                    </p:anim>
                                    <p:anim calcmode="lin" valueType="num">
                                      <p:cBhvr>
                                        <p:cTn id="15" dur="1000" fill="hold"/>
                                        <p:tgtEl>
                                          <p:spTgt spid="7172"/>
                                        </p:tgtEl>
                                        <p:attrNameLst>
                                          <p:attrName>ppt_h</p:attrName>
                                        </p:attrNameLst>
                                      </p:cBhvr>
                                      <p:tavLst>
                                        <p:tav tm="0">
                                          <p:val>
                                            <p:fltVal val="0"/>
                                          </p:val>
                                        </p:tav>
                                        <p:tav tm="100000">
                                          <p:val>
                                            <p:strVal val="#ppt_h"/>
                                          </p:val>
                                        </p:tav>
                                      </p:tavLst>
                                    </p:anim>
                                    <p:anim calcmode="lin" valueType="num">
                                      <p:cBhvr>
                                        <p:cTn id="16" dur="1000" fill="hold"/>
                                        <p:tgtEl>
                                          <p:spTgt spid="7172"/>
                                        </p:tgtEl>
                                        <p:attrNameLst>
                                          <p:attrName>style.rotation</p:attrName>
                                        </p:attrNameLst>
                                      </p:cBhvr>
                                      <p:tavLst>
                                        <p:tav tm="0">
                                          <p:val>
                                            <p:fltVal val="90"/>
                                          </p:val>
                                        </p:tav>
                                        <p:tav tm="100000">
                                          <p:val>
                                            <p:fltVal val="0"/>
                                          </p:val>
                                        </p:tav>
                                      </p:tavLst>
                                    </p:anim>
                                    <p:animEffect transition="in" filter="fade">
                                      <p:cBhvr>
                                        <p:cTn id="17" dur="1000"/>
                                        <p:tgtEl>
                                          <p:spTgt spid="7172"/>
                                        </p:tgtEl>
                                      </p:cBhvr>
                                    </p:animEffect>
                                  </p:childTnLst>
                                </p:cTn>
                              </p:par>
                            </p:childTnLst>
                          </p:cTn>
                        </p:par>
                      </p:childTnLst>
                    </p:cTn>
                  </p:par>
                  <p:par>
                    <p:cTn id="18" fill="hold">
                      <p:stCondLst>
                        <p:cond delay="indefinite"/>
                      </p:stCondLst>
                      <p:childTnLst>
                        <p:par>
                          <p:cTn id="19" fill="hold">
                            <p:stCondLst>
                              <p:cond delay="0"/>
                            </p:stCondLst>
                            <p:childTnLst>
                              <p:par>
                                <p:cTn id="20" presetID="54" presetClass="entr" presetSubtype="0" accel="100000" fill="hold" grpId="0" nodeType="clickEffect">
                                  <p:stCondLst>
                                    <p:cond delay="0"/>
                                  </p:stCondLst>
                                  <p:childTnLst>
                                    <p:set>
                                      <p:cBhvr>
                                        <p:cTn id="21" dur="1" fill="hold">
                                          <p:stCondLst>
                                            <p:cond delay="0"/>
                                          </p:stCondLst>
                                        </p:cTn>
                                        <p:tgtEl>
                                          <p:spTgt spid="7173"/>
                                        </p:tgtEl>
                                        <p:attrNameLst>
                                          <p:attrName>style.visibility</p:attrName>
                                        </p:attrNameLst>
                                      </p:cBhvr>
                                      <p:to>
                                        <p:strVal val="visible"/>
                                      </p:to>
                                    </p:set>
                                    <p:anim calcmode="lin" valueType="num">
                                      <p:cBhvr>
                                        <p:cTn id="22" dur="1000" fill="hold"/>
                                        <p:tgtEl>
                                          <p:spTgt spid="7173"/>
                                        </p:tgtEl>
                                        <p:attrNameLst>
                                          <p:attrName>ppt_w</p:attrName>
                                        </p:attrNameLst>
                                      </p:cBhvr>
                                      <p:tavLst>
                                        <p:tav tm="0">
                                          <p:val>
                                            <p:strVal val="#ppt_w*0.05"/>
                                          </p:val>
                                        </p:tav>
                                        <p:tav tm="100000">
                                          <p:val>
                                            <p:strVal val="#ppt_w"/>
                                          </p:val>
                                        </p:tav>
                                      </p:tavLst>
                                    </p:anim>
                                    <p:anim calcmode="lin" valueType="num">
                                      <p:cBhvr>
                                        <p:cTn id="23" dur="1000" fill="hold"/>
                                        <p:tgtEl>
                                          <p:spTgt spid="7173"/>
                                        </p:tgtEl>
                                        <p:attrNameLst>
                                          <p:attrName>ppt_h</p:attrName>
                                        </p:attrNameLst>
                                      </p:cBhvr>
                                      <p:tavLst>
                                        <p:tav tm="0">
                                          <p:val>
                                            <p:strVal val="#ppt_h"/>
                                          </p:val>
                                        </p:tav>
                                        <p:tav tm="100000">
                                          <p:val>
                                            <p:strVal val="#ppt_h"/>
                                          </p:val>
                                        </p:tav>
                                      </p:tavLst>
                                    </p:anim>
                                    <p:anim calcmode="lin" valueType="num">
                                      <p:cBhvr>
                                        <p:cTn id="24" dur="1000" fill="hold"/>
                                        <p:tgtEl>
                                          <p:spTgt spid="7173"/>
                                        </p:tgtEl>
                                        <p:attrNameLst>
                                          <p:attrName>ppt_x</p:attrName>
                                        </p:attrNameLst>
                                      </p:cBhvr>
                                      <p:tavLst>
                                        <p:tav tm="0">
                                          <p:val>
                                            <p:strVal val="#ppt_x-.2"/>
                                          </p:val>
                                        </p:tav>
                                        <p:tav tm="100000">
                                          <p:val>
                                            <p:strVal val="#ppt_x"/>
                                          </p:val>
                                        </p:tav>
                                      </p:tavLst>
                                    </p:anim>
                                    <p:anim calcmode="lin" valueType="num">
                                      <p:cBhvr>
                                        <p:cTn id="25" dur="1000" fill="hold"/>
                                        <p:tgtEl>
                                          <p:spTgt spid="7173"/>
                                        </p:tgtEl>
                                        <p:attrNameLst>
                                          <p:attrName>ppt_y</p:attrName>
                                        </p:attrNameLst>
                                      </p:cBhvr>
                                      <p:tavLst>
                                        <p:tav tm="0">
                                          <p:val>
                                            <p:strVal val="#ppt_y"/>
                                          </p:val>
                                        </p:tav>
                                        <p:tav tm="100000">
                                          <p:val>
                                            <p:strVal val="#ppt_y"/>
                                          </p:val>
                                        </p:tav>
                                      </p:tavLst>
                                    </p:anim>
                                    <p:animEffect transition="in" filter="fade">
                                      <p:cBhvr>
                                        <p:cTn id="26"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rgbClr val="9CB86E"/>
            </a:gs>
            <a:gs pos="100000">
              <a:srgbClr val="156B13"/>
            </a:gs>
          </a:gsLst>
          <a:lin ang="5400000" scaled="1"/>
        </a:gradFill>
        <a:effectLst/>
      </p:bgPr>
    </p:bg>
    <p:spTree>
      <p:nvGrpSpPr>
        <p:cNvPr id="1" name=""/>
        <p:cNvGrpSpPr/>
        <p:nvPr/>
      </p:nvGrpSpPr>
      <p:grpSpPr>
        <a:xfrm>
          <a:off x="0" y="0"/>
          <a:ext cx="0" cy="0"/>
          <a:chOff x="0" y="0"/>
          <a:chExt cx="0" cy="0"/>
        </a:xfrm>
      </p:grpSpPr>
      <p:pic>
        <p:nvPicPr>
          <p:cNvPr id="2054" name="Picture 6" descr="untitled"/>
          <p:cNvPicPr>
            <a:picLocks noChangeAspect="1" noChangeArrowheads="1"/>
          </p:cNvPicPr>
          <p:nvPr/>
        </p:nvPicPr>
        <p:blipFill>
          <a:blip r:embed="rId2"/>
          <a:srcRect/>
          <a:stretch>
            <a:fillRect/>
          </a:stretch>
        </p:blipFill>
        <p:spPr bwMode="auto">
          <a:xfrm>
            <a:off x="0" y="1142984"/>
            <a:ext cx="9144001" cy="4500594"/>
          </a:xfrm>
          <a:prstGeom prst="rect">
            <a:avLst/>
          </a:prstGeom>
          <a:noFill/>
        </p:spPr>
      </p:pic>
      <p:cxnSp>
        <p:nvCxnSpPr>
          <p:cNvPr id="53" name="Connettore 2 52"/>
          <p:cNvCxnSpPr/>
          <p:nvPr/>
        </p:nvCxnSpPr>
        <p:spPr>
          <a:xfrm flipV="1">
            <a:off x="1357290" y="3357562"/>
            <a:ext cx="2714644" cy="714380"/>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54" name="Connettore 2 53"/>
          <p:cNvCxnSpPr/>
          <p:nvPr/>
        </p:nvCxnSpPr>
        <p:spPr>
          <a:xfrm flipV="1">
            <a:off x="2928926" y="3214686"/>
            <a:ext cx="2786082" cy="1928826"/>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1" name="Connettore 2 20"/>
          <p:cNvCxnSpPr/>
          <p:nvPr/>
        </p:nvCxnSpPr>
        <p:spPr>
          <a:xfrm rot="10800000" flipV="1">
            <a:off x="5357818" y="1071546"/>
            <a:ext cx="2143140" cy="714380"/>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2" name="Connettore 2 21"/>
          <p:cNvCxnSpPr/>
          <p:nvPr/>
        </p:nvCxnSpPr>
        <p:spPr>
          <a:xfrm>
            <a:off x="2509822" y="1509698"/>
            <a:ext cx="1776426" cy="347666"/>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4" name="Connettore 2 23"/>
          <p:cNvCxnSpPr/>
          <p:nvPr/>
        </p:nvCxnSpPr>
        <p:spPr>
          <a:xfrm rot="10800000" flipV="1">
            <a:off x="6143636" y="1928802"/>
            <a:ext cx="2071702" cy="214314"/>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5" name="Connettore 2 24"/>
          <p:cNvCxnSpPr/>
          <p:nvPr/>
        </p:nvCxnSpPr>
        <p:spPr>
          <a:xfrm rot="10800000">
            <a:off x="6929454" y="2428868"/>
            <a:ext cx="1643074" cy="785818"/>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6" name="Connettore 2 25"/>
          <p:cNvCxnSpPr/>
          <p:nvPr/>
        </p:nvCxnSpPr>
        <p:spPr>
          <a:xfrm rot="16200000" flipV="1">
            <a:off x="6179355" y="2893215"/>
            <a:ext cx="1571636" cy="642942"/>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29" name="Connettore 2 28"/>
          <p:cNvCxnSpPr/>
          <p:nvPr/>
        </p:nvCxnSpPr>
        <p:spPr>
          <a:xfrm rot="16200000" flipV="1">
            <a:off x="3786182" y="3786190"/>
            <a:ext cx="1785950" cy="357190"/>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30" name="Connettore 2 29"/>
          <p:cNvCxnSpPr/>
          <p:nvPr/>
        </p:nvCxnSpPr>
        <p:spPr>
          <a:xfrm rot="16200000" flipV="1">
            <a:off x="4750595" y="3607595"/>
            <a:ext cx="2643206" cy="714380"/>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cxnSp>
        <p:nvCxnSpPr>
          <p:cNvPr id="31" name="Connettore 2 30"/>
          <p:cNvCxnSpPr/>
          <p:nvPr/>
        </p:nvCxnSpPr>
        <p:spPr>
          <a:xfrm rot="10800000" flipV="1">
            <a:off x="4643438" y="1071546"/>
            <a:ext cx="1428760" cy="928694"/>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sp>
        <p:nvSpPr>
          <p:cNvPr id="2050" name="Rectangle 2"/>
          <p:cNvSpPr>
            <a:spLocks noGrp="1" noChangeArrowheads="1"/>
          </p:cNvSpPr>
          <p:nvPr>
            <p:ph type="ctrTitle"/>
          </p:nvPr>
        </p:nvSpPr>
        <p:spPr>
          <a:xfrm>
            <a:off x="1071538" y="0"/>
            <a:ext cx="7772400" cy="1223963"/>
          </a:xfrm>
        </p:spPr>
        <p:txBody>
          <a:bodyPr/>
          <a:lstStyle/>
          <a:p>
            <a:pPr eaLnBrk="1" hangingPunct="1"/>
            <a:r>
              <a:rPr lang="it-IT" dirty="0" smtClean="0"/>
              <a:t>Civitella del Tronto (2008)</a:t>
            </a:r>
          </a:p>
        </p:txBody>
      </p:sp>
      <p:sp>
        <p:nvSpPr>
          <p:cNvPr id="2053" name="Rectangle 5"/>
          <p:cNvSpPr>
            <a:spLocks noChangeArrowheads="1"/>
          </p:cNvSpPr>
          <p:nvPr/>
        </p:nvSpPr>
        <p:spPr bwMode="auto">
          <a:xfrm>
            <a:off x="2928926" y="6286520"/>
            <a:ext cx="4311650" cy="366712"/>
          </a:xfrm>
          <a:prstGeom prst="rect">
            <a:avLst/>
          </a:prstGeom>
          <a:noFill/>
          <a:ln w="9525">
            <a:noFill/>
            <a:miter lim="800000"/>
            <a:headEnd/>
            <a:tailEnd/>
          </a:ln>
        </p:spPr>
        <p:txBody>
          <a:bodyPr wrap="none">
            <a:spAutoFit/>
          </a:bodyPr>
          <a:lstStyle/>
          <a:p>
            <a:r>
              <a:rPr lang="it-IT" dirty="0">
                <a:solidFill>
                  <a:srgbClr val="0000FF"/>
                </a:solidFill>
                <a:hlinkClick r:id="rId3"/>
              </a:rPr>
              <a:t>http://www.fortezzacivitella.it/</a:t>
            </a:r>
            <a:r>
              <a:rPr lang="it-IT" dirty="0" err="1">
                <a:solidFill>
                  <a:srgbClr val="0000FF"/>
                </a:solidFill>
                <a:hlinkClick r:id="rId3"/>
              </a:rPr>
              <a:t>civitella.htm</a:t>
            </a:r>
            <a:endParaRPr lang="it-IT" dirty="0">
              <a:solidFill>
                <a:srgbClr val="0000FF"/>
              </a:solidFill>
            </a:endParaRPr>
          </a:p>
        </p:txBody>
      </p:sp>
      <p:cxnSp>
        <p:nvCxnSpPr>
          <p:cNvPr id="23" name="Connettore 2 22"/>
          <p:cNvCxnSpPr/>
          <p:nvPr/>
        </p:nvCxnSpPr>
        <p:spPr>
          <a:xfrm rot="16200000" flipH="1">
            <a:off x="3679025" y="892951"/>
            <a:ext cx="928694" cy="571504"/>
          </a:xfrm>
          <a:prstGeom prst="straightConnector1">
            <a:avLst/>
          </a:prstGeom>
          <a:ln w="34925">
            <a:solidFill>
              <a:srgbClr val="FFFF00"/>
            </a:solidFill>
            <a:tailEnd type="arrow"/>
          </a:ln>
        </p:spPr>
        <p:style>
          <a:lnRef idx="2">
            <a:schemeClr val="accent5"/>
          </a:lnRef>
          <a:fillRef idx="0">
            <a:schemeClr val="accent5"/>
          </a:fillRef>
          <a:effectRef idx="1">
            <a:schemeClr val="accent5"/>
          </a:effectRef>
          <a:fontRef idx="minor">
            <a:schemeClr val="tx1"/>
          </a:fontRef>
        </p:style>
      </p:cxnSp>
      <p:pic>
        <p:nvPicPr>
          <p:cNvPr id="2067" name="Picture 19"/>
          <p:cNvPicPr>
            <a:picLocks noChangeAspect="1" noChangeArrowheads="1"/>
          </p:cNvPicPr>
          <p:nvPr/>
        </p:nvPicPr>
        <p:blipFill>
          <a:blip r:embed="rId4"/>
          <a:srcRect/>
          <a:stretch>
            <a:fillRect/>
          </a:stretch>
        </p:blipFill>
        <p:spPr bwMode="auto">
          <a:xfrm>
            <a:off x="2714612" y="-357214"/>
            <a:ext cx="2159000" cy="1752600"/>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2057" name="Picture 9"/>
          <p:cNvPicPr>
            <a:picLocks noChangeAspect="1" noChangeArrowheads="1"/>
          </p:cNvPicPr>
          <p:nvPr/>
        </p:nvPicPr>
        <p:blipFill>
          <a:blip r:embed="rId5"/>
          <a:srcRect/>
          <a:stretch>
            <a:fillRect/>
          </a:stretch>
        </p:blipFill>
        <p:spPr bwMode="auto">
          <a:xfrm>
            <a:off x="6215074" y="3357562"/>
            <a:ext cx="2082800" cy="15367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58" name="Picture 10"/>
          <p:cNvPicPr>
            <a:picLocks noChangeAspect="1" noChangeArrowheads="1"/>
          </p:cNvPicPr>
          <p:nvPr/>
        </p:nvPicPr>
        <p:blipFill>
          <a:blip r:embed="rId6"/>
          <a:srcRect/>
          <a:stretch>
            <a:fillRect/>
          </a:stretch>
        </p:blipFill>
        <p:spPr bwMode="auto">
          <a:xfrm rot="298174">
            <a:off x="5929322" y="4500570"/>
            <a:ext cx="1231900" cy="17399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59" name="Picture 11"/>
          <p:cNvPicPr>
            <a:picLocks noChangeAspect="1" noChangeArrowheads="1"/>
          </p:cNvPicPr>
          <p:nvPr/>
        </p:nvPicPr>
        <p:blipFill>
          <a:blip r:embed="rId7"/>
          <a:srcRect/>
          <a:stretch>
            <a:fillRect/>
          </a:stretch>
        </p:blipFill>
        <p:spPr bwMode="auto">
          <a:xfrm rot="21167656">
            <a:off x="3972931" y="4368502"/>
            <a:ext cx="1432842" cy="1928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2060" name="Picture 12"/>
          <p:cNvPicPr>
            <a:picLocks noChangeAspect="1" noChangeArrowheads="1"/>
          </p:cNvPicPr>
          <p:nvPr/>
        </p:nvPicPr>
        <p:blipFill>
          <a:blip r:embed="rId8"/>
          <a:srcRect/>
          <a:stretch>
            <a:fillRect/>
          </a:stretch>
        </p:blipFill>
        <p:spPr bwMode="auto">
          <a:xfrm>
            <a:off x="1857356" y="4500570"/>
            <a:ext cx="1357322" cy="20605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2" name="Picture 14"/>
          <p:cNvPicPr>
            <a:picLocks noChangeAspect="1" noChangeArrowheads="1"/>
          </p:cNvPicPr>
          <p:nvPr/>
        </p:nvPicPr>
        <p:blipFill>
          <a:blip r:embed="rId9"/>
          <a:srcRect/>
          <a:stretch>
            <a:fillRect/>
          </a:stretch>
        </p:blipFill>
        <p:spPr bwMode="auto">
          <a:xfrm>
            <a:off x="571472" y="2714620"/>
            <a:ext cx="1520241" cy="20717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64" name="Picture 16"/>
          <p:cNvPicPr>
            <a:picLocks noChangeAspect="1" noChangeArrowheads="1"/>
          </p:cNvPicPr>
          <p:nvPr/>
        </p:nvPicPr>
        <p:blipFill>
          <a:blip r:embed="rId10"/>
          <a:srcRect/>
          <a:stretch>
            <a:fillRect/>
          </a:stretch>
        </p:blipFill>
        <p:spPr bwMode="auto">
          <a:xfrm>
            <a:off x="7286644" y="785794"/>
            <a:ext cx="1663701" cy="1752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65" name="Picture 17"/>
          <p:cNvPicPr>
            <a:picLocks noChangeAspect="1" noChangeArrowheads="1"/>
          </p:cNvPicPr>
          <p:nvPr/>
        </p:nvPicPr>
        <p:blipFill>
          <a:blip r:embed="rId11"/>
          <a:srcRect/>
          <a:stretch>
            <a:fillRect/>
          </a:stretch>
        </p:blipFill>
        <p:spPr bwMode="auto">
          <a:xfrm>
            <a:off x="6858016" y="214290"/>
            <a:ext cx="1270000" cy="1727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6" name="Picture 18"/>
          <p:cNvPicPr>
            <a:picLocks noChangeAspect="1" noChangeArrowheads="1"/>
          </p:cNvPicPr>
          <p:nvPr/>
        </p:nvPicPr>
        <p:blipFill>
          <a:blip r:embed="rId12"/>
          <a:srcRect/>
          <a:stretch>
            <a:fillRect/>
          </a:stretch>
        </p:blipFill>
        <p:spPr bwMode="auto">
          <a:xfrm>
            <a:off x="5500694" y="0"/>
            <a:ext cx="1346200" cy="17272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8" name="Picture 20"/>
          <p:cNvPicPr>
            <a:picLocks noChangeAspect="1" noChangeArrowheads="1"/>
          </p:cNvPicPr>
          <p:nvPr/>
        </p:nvPicPr>
        <p:blipFill>
          <a:blip r:embed="rId13"/>
          <a:srcRect/>
          <a:stretch>
            <a:fillRect/>
          </a:stretch>
        </p:blipFill>
        <p:spPr bwMode="auto">
          <a:xfrm>
            <a:off x="500034" y="0"/>
            <a:ext cx="1892300" cy="1752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069" name="Picture 21"/>
          <p:cNvPicPr>
            <a:picLocks noChangeAspect="1" noChangeArrowheads="1"/>
          </p:cNvPicPr>
          <p:nvPr/>
        </p:nvPicPr>
        <p:blipFill>
          <a:blip r:embed="rId14"/>
          <a:srcRect/>
          <a:stretch>
            <a:fillRect/>
          </a:stretch>
        </p:blipFill>
        <p:spPr bwMode="auto">
          <a:xfrm>
            <a:off x="7886700" y="2428868"/>
            <a:ext cx="1257300" cy="18415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fade">
                                      <p:cBhvr>
                                        <p:cTn id="7" dur="500"/>
                                        <p:tgtEl>
                                          <p:spTgt spid="2068"/>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par>
                          <p:cTn id="11" fill="hold">
                            <p:stCondLst>
                              <p:cond delay="500"/>
                            </p:stCondLst>
                            <p:childTnLst>
                              <p:par>
                                <p:cTn id="12" presetID="10" presetClass="exit" presetSubtype="0" fill="hold" nodeType="afterEffect">
                                  <p:stCondLst>
                                    <p:cond delay="1000"/>
                                  </p:stCondLst>
                                  <p:childTnLst>
                                    <p:animEffect transition="out" filter="fade">
                                      <p:cBhvr>
                                        <p:cTn id="13" dur="500"/>
                                        <p:tgtEl>
                                          <p:spTgt spid="2068"/>
                                        </p:tgtEl>
                                      </p:cBhvr>
                                    </p:animEffect>
                                    <p:set>
                                      <p:cBhvr>
                                        <p:cTn id="14" dur="1" fill="hold">
                                          <p:stCondLst>
                                            <p:cond delay="499"/>
                                          </p:stCondLst>
                                        </p:cTn>
                                        <p:tgtEl>
                                          <p:spTgt spid="2068"/>
                                        </p:tgtEl>
                                        <p:attrNameLst>
                                          <p:attrName>style.visibility</p:attrName>
                                        </p:attrNameLst>
                                      </p:cBhvr>
                                      <p:to>
                                        <p:strVal val="hidden"/>
                                      </p:to>
                                    </p:set>
                                  </p:childTnLst>
                                </p:cTn>
                              </p:par>
                              <p:par>
                                <p:cTn id="15" presetID="10" presetClass="exit" presetSubtype="0" fill="hold" nodeType="withEffect">
                                  <p:stCondLst>
                                    <p:cond delay="100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par>
                          <p:cTn id="18" fill="hold">
                            <p:stCondLst>
                              <p:cond delay="2000"/>
                            </p:stCondLst>
                            <p:childTnLst>
                              <p:par>
                                <p:cTn id="19" presetID="55" presetClass="entr" presetSubtype="0" fill="hold" nodeType="afterEffect">
                                  <p:stCondLst>
                                    <p:cond delay="0"/>
                                  </p:stCondLst>
                                  <p:childTnLst>
                                    <p:set>
                                      <p:cBhvr>
                                        <p:cTn id="20" dur="1" fill="hold">
                                          <p:stCondLst>
                                            <p:cond delay="0"/>
                                          </p:stCondLst>
                                        </p:cTn>
                                        <p:tgtEl>
                                          <p:spTgt spid="2059"/>
                                        </p:tgtEl>
                                        <p:attrNameLst>
                                          <p:attrName>style.visibility</p:attrName>
                                        </p:attrNameLst>
                                      </p:cBhvr>
                                      <p:to>
                                        <p:strVal val="visible"/>
                                      </p:to>
                                    </p:set>
                                    <p:anim calcmode="lin" valueType="num">
                                      <p:cBhvr>
                                        <p:cTn id="21" dur="500" fill="hold"/>
                                        <p:tgtEl>
                                          <p:spTgt spid="2059"/>
                                        </p:tgtEl>
                                        <p:attrNameLst>
                                          <p:attrName>ppt_w</p:attrName>
                                        </p:attrNameLst>
                                      </p:cBhvr>
                                      <p:tavLst>
                                        <p:tav tm="0">
                                          <p:val>
                                            <p:strVal val="#ppt_w*0.70"/>
                                          </p:val>
                                        </p:tav>
                                        <p:tav tm="100000">
                                          <p:val>
                                            <p:strVal val="#ppt_w"/>
                                          </p:val>
                                        </p:tav>
                                      </p:tavLst>
                                    </p:anim>
                                    <p:anim calcmode="lin" valueType="num">
                                      <p:cBhvr>
                                        <p:cTn id="22" dur="500" fill="hold"/>
                                        <p:tgtEl>
                                          <p:spTgt spid="2059"/>
                                        </p:tgtEl>
                                        <p:attrNameLst>
                                          <p:attrName>ppt_h</p:attrName>
                                        </p:attrNameLst>
                                      </p:cBhvr>
                                      <p:tavLst>
                                        <p:tav tm="0">
                                          <p:val>
                                            <p:strVal val="#ppt_h"/>
                                          </p:val>
                                        </p:tav>
                                        <p:tav tm="100000">
                                          <p:val>
                                            <p:strVal val="#ppt_h"/>
                                          </p:val>
                                        </p:tav>
                                      </p:tavLst>
                                    </p:anim>
                                    <p:animEffect transition="in" filter="fade">
                                      <p:cBhvr>
                                        <p:cTn id="23" dur="500"/>
                                        <p:tgtEl>
                                          <p:spTgt spid="2059"/>
                                        </p:tgtEl>
                                      </p:cBhvr>
                                    </p:animEffect>
                                  </p:childTnLst>
                                </p:cTn>
                              </p:par>
                              <p:par>
                                <p:cTn id="24" presetID="55"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 calcmode="lin" valueType="num">
                                      <p:cBhvr>
                                        <p:cTn id="26" dur="500" fill="hold"/>
                                        <p:tgtEl>
                                          <p:spTgt spid="29"/>
                                        </p:tgtEl>
                                        <p:attrNameLst>
                                          <p:attrName>ppt_w</p:attrName>
                                        </p:attrNameLst>
                                      </p:cBhvr>
                                      <p:tavLst>
                                        <p:tav tm="0">
                                          <p:val>
                                            <p:strVal val="#ppt_w*0.70"/>
                                          </p:val>
                                        </p:tav>
                                        <p:tav tm="100000">
                                          <p:val>
                                            <p:strVal val="#ppt_w"/>
                                          </p:val>
                                        </p:tav>
                                      </p:tavLst>
                                    </p:anim>
                                    <p:anim calcmode="lin" valueType="num">
                                      <p:cBhvr>
                                        <p:cTn id="27" dur="500" fill="hold"/>
                                        <p:tgtEl>
                                          <p:spTgt spid="29"/>
                                        </p:tgtEl>
                                        <p:attrNameLst>
                                          <p:attrName>ppt_h</p:attrName>
                                        </p:attrNameLst>
                                      </p:cBhvr>
                                      <p:tavLst>
                                        <p:tav tm="0">
                                          <p:val>
                                            <p:strVal val="#ppt_h"/>
                                          </p:val>
                                        </p:tav>
                                        <p:tav tm="100000">
                                          <p:val>
                                            <p:strVal val="#ppt_h"/>
                                          </p:val>
                                        </p:tav>
                                      </p:tavLst>
                                    </p:anim>
                                    <p:animEffect transition="in" filter="fade">
                                      <p:cBhvr>
                                        <p:cTn id="28" dur="500"/>
                                        <p:tgtEl>
                                          <p:spTgt spid="29"/>
                                        </p:tgtEl>
                                      </p:cBhvr>
                                    </p:animEffect>
                                  </p:childTnLst>
                                </p:cTn>
                              </p:par>
                            </p:childTnLst>
                          </p:cTn>
                        </p:par>
                        <p:par>
                          <p:cTn id="29" fill="hold">
                            <p:stCondLst>
                              <p:cond delay="2500"/>
                            </p:stCondLst>
                            <p:childTnLst>
                              <p:par>
                                <p:cTn id="30" presetID="55" presetClass="exit" presetSubtype="0" fill="hold" nodeType="afterEffect">
                                  <p:stCondLst>
                                    <p:cond delay="1000"/>
                                  </p:stCondLst>
                                  <p:childTnLst>
                                    <p:anim calcmode="lin" valueType="num">
                                      <p:cBhvr>
                                        <p:cTn id="31" dur="500"/>
                                        <p:tgtEl>
                                          <p:spTgt spid="2059"/>
                                        </p:tgtEl>
                                        <p:attrNameLst>
                                          <p:attrName>ppt_w</p:attrName>
                                        </p:attrNameLst>
                                      </p:cBhvr>
                                      <p:tavLst>
                                        <p:tav tm="0">
                                          <p:val>
                                            <p:strVal val="ppt_w"/>
                                          </p:val>
                                        </p:tav>
                                        <p:tav tm="100000">
                                          <p:val>
                                            <p:strVal val="ppt_w*0.70"/>
                                          </p:val>
                                        </p:tav>
                                      </p:tavLst>
                                    </p:anim>
                                    <p:anim calcmode="lin" valueType="num">
                                      <p:cBhvr>
                                        <p:cTn id="32" dur="500"/>
                                        <p:tgtEl>
                                          <p:spTgt spid="2059"/>
                                        </p:tgtEl>
                                        <p:attrNameLst>
                                          <p:attrName>ppt_h</p:attrName>
                                        </p:attrNameLst>
                                      </p:cBhvr>
                                      <p:tavLst>
                                        <p:tav tm="0">
                                          <p:val>
                                            <p:strVal val="ppt_h"/>
                                          </p:val>
                                        </p:tav>
                                        <p:tav tm="100000">
                                          <p:val>
                                            <p:strVal val="ppt_h"/>
                                          </p:val>
                                        </p:tav>
                                      </p:tavLst>
                                    </p:anim>
                                    <p:animEffect transition="out" filter="fade">
                                      <p:cBhvr>
                                        <p:cTn id="33" dur="500"/>
                                        <p:tgtEl>
                                          <p:spTgt spid="2059"/>
                                        </p:tgtEl>
                                      </p:cBhvr>
                                    </p:animEffect>
                                    <p:set>
                                      <p:cBhvr>
                                        <p:cTn id="34" dur="1" fill="hold">
                                          <p:stCondLst>
                                            <p:cond delay="499"/>
                                          </p:stCondLst>
                                        </p:cTn>
                                        <p:tgtEl>
                                          <p:spTgt spid="2059"/>
                                        </p:tgtEl>
                                        <p:attrNameLst>
                                          <p:attrName>style.visibility</p:attrName>
                                        </p:attrNameLst>
                                      </p:cBhvr>
                                      <p:to>
                                        <p:strVal val="hidden"/>
                                      </p:to>
                                    </p:set>
                                  </p:childTnLst>
                                </p:cTn>
                              </p:par>
                              <p:par>
                                <p:cTn id="35" presetID="55" presetClass="exit" presetSubtype="0" fill="hold" nodeType="withEffect">
                                  <p:stCondLst>
                                    <p:cond delay="1000"/>
                                  </p:stCondLst>
                                  <p:childTnLst>
                                    <p:anim calcmode="lin" valueType="num">
                                      <p:cBhvr>
                                        <p:cTn id="36" dur="500"/>
                                        <p:tgtEl>
                                          <p:spTgt spid="29"/>
                                        </p:tgtEl>
                                        <p:attrNameLst>
                                          <p:attrName>ppt_w</p:attrName>
                                        </p:attrNameLst>
                                      </p:cBhvr>
                                      <p:tavLst>
                                        <p:tav tm="0">
                                          <p:val>
                                            <p:strVal val="ppt_w"/>
                                          </p:val>
                                        </p:tav>
                                        <p:tav tm="100000">
                                          <p:val>
                                            <p:strVal val="ppt_w*0.70"/>
                                          </p:val>
                                        </p:tav>
                                      </p:tavLst>
                                    </p:anim>
                                    <p:anim calcmode="lin" valueType="num">
                                      <p:cBhvr>
                                        <p:cTn id="37" dur="500"/>
                                        <p:tgtEl>
                                          <p:spTgt spid="29"/>
                                        </p:tgtEl>
                                        <p:attrNameLst>
                                          <p:attrName>ppt_h</p:attrName>
                                        </p:attrNameLst>
                                      </p:cBhvr>
                                      <p:tavLst>
                                        <p:tav tm="0">
                                          <p:val>
                                            <p:strVal val="ppt_h"/>
                                          </p:val>
                                        </p:tav>
                                        <p:tav tm="100000">
                                          <p:val>
                                            <p:strVal val="ppt_h"/>
                                          </p:val>
                                        </p:tav>
                                      </p:tavLst>
                                    </p:anim>
                                    <p:animEffect transition="out" filter="fade">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par>
                          <p:cTn id="40" fill="hold">
                            <p:stCondLst>
                              <p:cond delay="4000"/>
                            </p:stCondLst>
                            <p:childTnLst>
                              <p:par>
                                <p:cTn id="41" presetID="10" presetClass="entr" presetSubtype="0" fill="hold" nodeType="afterEffect">
                                  <p:stCondLst>
                                    <p:cond delay="0"/>
                                  </p:stCondLst>
                                  <p:childTnLst>
                                    <p:set>
                                      <p:cBhvr>
                                        <p:cTn id="42" dur="1" fill="hold">
                                          <p:stCondLst>
                                            <p:cond delay="0"/>
                                          </p:stCondLst>
                                        </p:cTn>
                                        <p:tgtEl>
                                          <p:spTgt spid="2069"/>
                                        </p:tgtEl>
                                        <p:attrNameLst>
                                          <p:attrName>style.visibility</p:attrName>
                                        </p:attrNameLst>
                                      </p:cBhvr>
                                      <p:to>
                                        <p:strVal val="visible"/>
                                      </p:to>
                                    </p:set>
                                    <p:animEffect transition="in" filter="fade">
                                      <p:cBhvr>
                                        <p:cTn id="43" dur="500"/>
                                        <p:tgtEl>
                                          <p:spTgt spid="2069"/>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par>
                          <p:cTn id="47" fill="hold">
                            <p:stCondLst>
                              <p:cond delay="4500"/>
                            </p:stCondLst>
                            <p:childTnLst>
                              <p:par>
                                <p:cTn id="48" presetID="55" presetClass="exit" presetSubtype="0" fill="hold" nodeType="afterEffect">
                                  <p:stCondLst>
                                    <p:cond delay="1000"/>
                                  </p:stCondLst>
                                  <p:childTnLst>
                                    <p:anim calcmode="lin" valueType="num">
                                      <p:cBhvr>
                                        <p:cTn id="49" dur="500"/>
                                        <p:tgtEl>
                                          <p:spTgt spid="2069"/>
                                        </p:tgtEl>
                                        <p:attrNameLst>
                                          <p:attrName>ppt_w</p:attrName>
                                        </p:attrNameLst>
                                      </p:cBhvr>
                                      <p:tavLst>
                                        <p:tav tm="0">
                                          <p:val>
                                            <p:strVal val="ppt_w"/>
                                          </p:val>
                                        </p:tav>
                                        <p:tav tm="100000">
                                          <p:val>
                                            <p:strVal val="ppt_w*0.70"/>
                                          </p:val>
                                        </p:tav>
                                      </p:tavLst>
                                    </p:anim>
                                    <p:anim calcmode="lin" valueType="num">
                                      <p:cBhvr>
                                        <p:cTn id="50" dur="500"/>
                                        <p:tgtEl>
                                          <p:spTgt spid="2069"/>
                                        </p:tgtEl>
                                        <p:attrNameLst>
                                          <p:attrName>ppt_h</p:attrName>
                                        </p:attrNameLst>
                                      </p:cBhvr>
                                      <p:tavLst>
                                        <p:tav tm="0">
                                          <p:val>
                                            <p:strVal val="ppt_h"/>
                                          </p:val>
                                        </p:tav>
                                        <p:tav tm="100000">
                                          <p:val>
                                            <p:strVal val="ppt_h"/>
                                          </p:val>
                                        </p:tav>
                                      </p:tavLst>
                                    </p:anim>
                                    <p:animEffect transition="out" filter="fade">
                                      <p:cBhvr>
                                        <p:cTn id="51" dur="500"/>
                                        <p:tgtEl>
                                          <p:spTgt spid="2069"/>
                                        </p:tgtEl>
                                      </p:cBhvr>
                                    </p:animEffect>
                                    <p:set>
                                      <p:cBhvr>
                                        <p:cTn id="52" dur="1" fill="hold">
                                          <p:stCondLst>
                                            <p:cond delay="499"/>
                                          </p:stCondLst>
                                        </p:cTn>
                                        <p:tgtEl>
                                          <p:spTgt spid="2069"/>
                                        </p:tgtEl>
                                        <p:attrNameLst>
                                          <p:attrName>style.visibility</p:attrName>
                                        </p:attrNameLst>
                                      </p:cBhvr>
                                      <p:to>
                                        <p:strVal val="hidden"/>
                                      </p:to>
                                    </p:set>
                                  </p:childTnLst>
                                </p:cTn>
                              </p:par>
                              <p:par>
                                <p:cTn id="53" presetID="55" presetClass="exit" presetSubtype="0" fill="hold" nodeType="withEffect">
                                  <p:stCondLst>
                                    <p:cond delay="1000"/>
                                  </p:stCondLst>
                                  <p:childTnLst>
                                    <p:anim calcmode="lin" valueType="num">
                                      <p:cBhvr>
                                        <p:cTn id="54" dur="500"/>
                                        <p:tgtEl>
                                          <p:spTgt spid="25"/>
                                        </p:tgtEl>
                                        <p:attrNameLst>
                                          <p:attrName>ppt_w</p:attrName>
                                        </p:attrNameLst>
                                      </p:cBhvr>
                                      <p:tavLst>
                                        <p:tav tm="0">
                                          <p:val>
                                            <p:strVal val="ppt_w"/>
                                          </p:val>
                                        </p:tav>
                                        <p:tav tm="100000">
                                          <p:val>
                                            <p:strVal val="ppt_w*0.70"/>
                                          </p:val>
                                        </p:tav>
                                      </p:tavLst>
                                    </p:anim>
                                    <p:anim calcmode="lin" valueType="num">
                                      <p:cBhvr>
                                        <p:cTn id="55" dur="500"/>
                                        <p:tgtEl>
                                          <p:spTgt spid="25"/>
                                        </p:tgtEl>
                                        <p:attrNameLst>
                                          <p:attrName>ppt_h</p:attrName>
                                        </p:attrNameLst>
                                      </p:cBhvr>
                                      <p:tavLst>
                                        <p:tav tm="0">
                                          <p:val>
                                            <p:strVal val="ppt_h"/>
                                          </p:val>
                                        </p:tav>
                                        <p:tav tm="100000">
                                          <p:val>
                                            <p:strVal val="ppt_h"/>
                                          </p:val>
                                        </p:tav>
                                      </p:tavLst>
                                    </p:anim>
                                    <p:animEffect transition="out" filter="fade">
                                      <p:cBhvr>
                                        <p:cTn id="56" dur="500"/>
                                        <p:tgtEl>
                                          <p:spTgt spid="25"/>
                                        </p:tgtEl>
                                      </p:cBhvr>
                                    </p:animEffect>
                                    <p:set>
                                      <p:cBhvr>
                                        <p:cTn id="57" dur="1" fill="hold">
                                          <p:stCondLst>
                                            <p:cond delay="499"/>
                                          </p:stCondLst>
                                        </p:cTn>
                                        <p:tgtEl>
                                          <p:spTgt spid="25"/>
                                        </p:tgtEl>
                                        <p:attrNameLst>
                                          <p:attrName>style.visibility</p:attrName>
                                        </p:attrNameLst>
                                      </p:cBhvr>
                                      <p:to>
                                        <p:strVal val="hidden"/>
                                      </p:to>
                                    </p:set>
                                  </p:childTnLst>
                                </p:cTn>
                              </p:par>
                            </p:childTnLst>
                          </p:cTn>
                        </p:par>
                        <p:par>
                          <p:cTn id="58" fill="hold">
                            <p:stCondLst>
                              <p:cond delay="6000"/>
                            </p:stCondLst>
                            <p:childTnLst>
                              <p:par>
                                <p:cTn id="59" presetID="17" presetClass="entr" presetSubtype="10" fill="hold" nodeType="afterEffect">
                                  <p:stCondLst>
                                    <p:cond delay="0"/>
                                  </p:stCondLst>
                                  <p:childTnLst>
                                    <p:set>
                                      <p:cBhvr>
                                        <p:cTn id="60" dur="1" fill="hold">
                                          <p:stCondLst>
                                            <p:cond delay="0"/>
                                          </p:stCondLst>
                                        </p:cTn>
                                        <p:tgtEl>
                                          <p:spTgt spid="2065"/>
                                        </p:tgtEl>
                                        <p:attrNameLst>
                                          <p:attrName>style.visibility</p:attrName>
                                        </p:attrNameLst>
                                      </p:cBhvr>
                                      <p:to>
                                        <p:strVal val="visible"/>
                                      </p:to>
                                    </p:set>
                                    <p:anim calcmode="lin" valueType="num">
                                      <p:cBhvr>
                                        <p:cTn id="61" dur="500" fill="hold"/>
                                        <p:tgtEl>
                                          <p:spTgt spid="2065"/>
                                        </p:tgtEl>
                                        <p:attrNameLst>
                                          <p:attrName>ppt_w</p:attrName>
                                        </p:attrNameLst>
                                      </p:cBhvr>
                                      <p:tavLst>
                                        <p:tav tm="0">
                                          <p:val>
                                            <p:fltVal val="0"/>
                                          </p:val>
                                        </p:tav>
                                        <p:tav tm="100000">
                                          <p:val>
                                            <p:strVal val="#ppt_w"/>
                                          </p:val>
                                        </p:tav>
                                      </p:tavLst>
                                    </p:anim>
                                    <p:anim calcmode="lin" valueType="num">
                                      <p:cBhvr>
                                        <p:cTn id="62" dur="500" fill="hold"/>
                                        <p:tgtEl>
                                          <p:spTgt spid="2065"/>
                                        </p:tgtEl>
                                        <p:attrNameLst>
                                          <p:attrName>ppt_h</p:attrName>
                                        </p:attrNameLst>
                                      </p:cBhvr>
                                      <p:tavLst>
                                        <p:tav tm="0">
                                          <p:val>
                                            <p:strVal val="#ppt_h"/>
                                          </p:val>
                                        </p:tav>
                                        <p:tav tm="100000">
                                          <p:val>
                                            <p:strVal val="#ppt_h"/>
                                          </p:val>
                                        </p:tav>
                                      </p:tavLst>
                                    </p:anim>
                                  </p:childTnLst>
                                </p:cTn>
                              </p:par>
                              <p:par>
                                <p:cTn id="63" presetID="17" presetClass="entr" presetSubtype="1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strVal val="#ppt_h"/>
                                          </p:val>
                                        </p:tav>
                                        <p:tav tm="100000">
                                          <p:val>
                                            <p:strVal val="#ppt_h"/>
                                          </p:val>
                                        </p:tav>
                                      </p:tavLst>
                                    </p:anim>
                                  </p:childTnLst>
                                </p:cTn>
                              </p:par>
                            </p:childTnLst>
                          </p:cTn>
                        </p:par>
                        <p:par>
                          <p:cTn id="67" fill="hold">
                            <p:stCondLst>
                              <p:cond delay="6500"/>
                            </p:stCondLst>
                            <p:childTnLst>
                              <p:par>
                                <p:cTn id="68" presetID="55" presetClass="exit" presetSubtype="0" fill="hold" nodeType="afterEffect">
                                  <p:stCondLst>
                                    <p:cond delay="1000"/>
                                  </p:stCondLst>
                                  <p:childTnLst>
                                    <p:anim calcmode="lin" valueType="num">
                                      <p:cBhvr>
                                        <p:cTn id="69" dur="500"/>
                                        <p:tgtEl>
                                          <p:spTgt spid="2065"/>
                                        </p:tgtEl>
                                        <p:attrNameLst>
                                          <p:attrName>ppt_w</p:attrName>
                                        </p:attrNameLst>
                                      </p:cBhvr>
                                      <p:tavLst>
                                        <p:tav tm="0">
                                          <p:val>
                                            <p:strVal val="ppt_w"/>
                                          </p:val>
                                        </p:tav>
                                        <p:tav tm="100000">
                                          <p:val>
                                            <p:strVal val="ppt_w*0.70"/>
                                          </p:val>
                                        </p:tav>
                                      </p:tavLst>
                                    </p:anim>
                                    <p:anim calcmode="lin" valueType="num">
                                      <p:cBhvr>
                                        <p:cTn id="70" dur="500"/>
                                        <p:tgtEl>
                                          <p:spTgt spid="2065"/>
                                        </p:tgtEl>
                                        <p:attrNameLst>
                                          <p:attrName>ppt_h</p:attrName>
                                        </p:attrNameLst>
                                      </p:cBhvr>
                                      <p:tavLst>
                                        <p:tav tm="0">
                                          <p:val>
                                            <p:strVal val="ppt_h"/>
                                          </p:val>
                                        </p:tav>
                                        <p:tav tm="100000">
                                          <p:val>
                                            <p:strVal val="ppt_h"/>
                                          </p:val>
                                        </p:tav>
                                      </p:tavLst>
                                    </p:anim>
                                    <p:animEffect transition="out" filter="fade">
                                      <p:cBhvr>
                                        <p:cTn id="71" dur="500"/>
                                        <p:tgtEl>
                                          <p:spTgt spid="2065"/>
                                        </p:tgtEl>
                                      </p:cBhvr>
                                    </p:animEffect>
                                    <p:set>
                                      <p:cBhvr>
                                        <p:cTn id="72" dur="1" fill="hold">
                                          <p:stCondLst>
                                            <p:cond delay="499"/>
                                          </p:stCondLst>
                                        </p:cTn>
                                        <p:tgtEl>
                                          <p:spTgt spid="2065"/>
                                        </p:tgtEl>
                                        <p:attrNameLst>
                                          <p:attrName>style.visibility</p:attrName>
                                        </p:attrNameLst>
                                      </p:cBhvr>
                                      <p:to>
                                        <p:strVal val="hidden"/>
                                      </p:to>
                                    </p:set>
                                  </p:childTnLst>
                                </p:cTn>
                              </p:par>
                              <p:par>
                                <p:cTn id="73" presetID="55" presetClass="exit" presetSubtype="0" fill="hold" nodeType="withEffect">
                                  <p:stCondLst>
                                    <p:cond delay="1000"/>
                                  </p:stCondLst>
                                  <p:childTnLst>
                                    <p:anim calcmode="lin" valueType="num">
                                      <p:cBhvr>
                                        <p:cTn id="74" dur="500"/>
                                        <p:tgtEl>
                                          <p:spTgt spid="21"/>
                                        </p:tgtEl>
                                        <p:attrNameLst>
                                          <p:attrName>ppt_w</p:attrName>
                                        </p:attrNameLst>
                                      </p:cBhvr>
                                      <p:tavLst>
                                        <p:tav tm="0">
                                          <p:val>
                                            <p:strVal val="ppt_w"/>
                                          </p:val>
                                        </p:tav>
                                        <p:tav tm="100000">
                                          <p:val>
                                            <p:strVal val="ppt_w*0.70"/>
                                          </p:val>
                                        </p:tav>
                                      </p:tavLst>
                                    </p:anim>
                                    <p:anim calcmode="lin" valueType="num">
                                      <p:cBhvr>
                                        <p:cTn id="75" dur="500"/>
                                        <p:tgtEl>
                                          <p:spTgt spid="21"/>
                                        </p:tgtEl>
                                        <p:attrNameLst>
                                          <p:attrName>ppt_h</p:attrName>
                                        </p:attrNameLst>
                                      </p:cBhvr>
                                      <p:tavLst>
                                        <p:tav tm="0">
                                          <p:val>
                                            <p:strVal val="ppt_h"/>
                                          </p:val>
                                        </p:tav>
                                        <p:tav tm="100000">
                                          <p:val>
                                            <p:strVal val="ppt_h"/>
                                          </p:val>
                                        </p:tav>
                                      </p:tavLst>
                                    </p:anim>
                                    <p:animEffect transition="out" filter="fade">
                                      <p:cBhvr>
                                        <p:cTn id="76" dur="500"/>
                                        <p:tgtEl>
                                          <p:spTgt spid="21"/>
                                        </p:tgtEl>
                                      </p:cBhvr>
                                    </p:animEffect>
                                    <p:set>
                                      <p:cBhvr>
                                        <p:cTn id="77" dur="1" fill="hold">
                                          <p:stCondLst>
                                            <p:cond delay="499"/>
                                          </p:stCondLst>
                                        </p:cTn>
                                        <p:tgtEl>
                                          <p:spTgt spid="21"/>
                                        </p:tgtEl>
                                        <p:attrNameLst>
                                          <p:attrName>style.visibility</p:attrName>
                                        </p:attrNameLst>
                                      </p:cBhvr>
                                      <p:to>
                                        <p:strVal val="hidden"/>
                                      </p:to>
                                    </p:set>
                                  </p:childTnLst>
                                </p:cTn>
                              </p:par>
                            </p:childTnLst>
                          </p:cTn>
                        </p:par>
                        <p:par>
                          <p:cTn id="78" fill="hold">
                            <p:stCondLst>
                              <p:cond delay="8000"/>
                            </p:stCondLst>
                            <p:childTnLst>
                              <p:par>
                                <p:cTn id="79" presetID="55" presetClass="entr" presetSubtype="0" fill="hold" nodeType="afterEffect">
                                  <p:stCondLst>
                                    <p:cond delay="0"/>
                                  </p:stCondLst>
                                  <p:childTnLst>
                                    <p:set>
                                      <p:cBhvr>
                                        <p:cTn id="80" dur="1" fill="hold">
                                          <p:stCondLst>
                                            <p:cond delay="0"/>
                                          </p:stCondLst>
                                        </p:cTn>
                                        <p:tgtEl>
                                          <p:spTgt spid="2058"/>
                                        </p:tgtEl>
                                        <p:attrNameLst>
                                          <p:attrName>style.visibility</p:attrName>
                                        </p:attrNameLst>
                                      </p:cBhvr>
                                      <p:to>
                                        <p:strVal val="visible"/>
                                      </p:to>
                                    </p:set>
                                    <p:anim calcmode="lin" valueType="num">
                                      <p:cBhvr>
                                        <p:cTn id="81" dur="500" fill="hold"/>
                                        <p:tgtEl>
                                          <p:spTgt spid="2058"/>
                                        </p:tgtEl>
                                        <p:attrNameLst>
                                          <p:attrName>ppt_w</p:attrName>
                                        </p:attrNameLst>
                                      </p:cBhvr>
                                      <p:tavLst>
                                        <p:tav tm="0">
                                          <p:val>
                                            <p:strVal val="#ppt_w*0.70"/>
                                          </p:val>
                                        </p:tav>
                                        <p:tav tm="100000">
                                          <p:val>
                                            <p:strVal val="#ppt_w"/>
                                          </p:val>
                                        </p:tav>
                                      </p:tavLst>
                                    </p:anim>
                                    <p:anim calcmode="lin" valueType="num">
                                      <p:cBhvr>
                                        <p:cTn id="82" dur="500" fill="hold"/>
                                        <p:tgtEl>
                                          <p:spTgt spid="2058"/>
                                        </p:tgtEl>
                                        <p:attrNameLst>
                                          <p:attrName>ppt_h</p:attrName>
                                        </p:attrNameLst>
                                      </p:cBhvr>
                                      <p:tavLst>
                                        <p:tav tm="0">
                                          <p:val>
                                            <p:strVal val="#ppt_h"/>
                                          </p:val>
                                        </p:tav>
                                        <p:tav tm="100000">
                                          <p:val>
                                            <p:strVal val="#ppt_h"/>
                                          </p:val>
                                        </p:tav>
                                      </p:tavLst>
                                    </p:anim>
                                    <p:animEffect transition="in" filter="fade">
                                      <p:cBhvr>
                                        <p:cTn id="83" dur="500"/>
                                        <p:tgtEl>
                                          <p:spTgt spid="2058"/>
                                        </p:tgtEl>
                                      </p:cBhvr>
                                    </p:animEffect>
                                  </p:childTnLst>
                                </p:cTn>
                              </p:par>
                              <p:par>
                                <p:cTn id="84" presetID="55" presetClass="entr" presetSubtype="0" fill="hold" nodeType="withEffect">
                                  <p:stCondLst>
                                    <p:cond delay="0"/>
                                  </p:stCondLst>
                                  <p:childTnLst>
                                    <p:set>
                                      <p:cBhvr>
                                        <p:cTn id="85" dur="1" fill="hold">
                                          <p:stCondLst>
                                            <p:cond delay="0"/>
                                          </p:stCondLst>
                                        </p:cTn>
                                        <p:tgtEl>
                                          <p:spTgt spid="30"/>
                                        </p:tgtEl>
                                        <p:attrNameLst>
                                          <p:attrName>style.visibility</p:attrName>
                                        </p:attrNameLst>
                                      </p:cBhvr>
                                      <p:to>
                                        <p:strVal val="visible"/>
                                      </p:to>
                                    </p:set>
                                    <p:anim calcmode="lin" valueType="num">
                                      <p:cBhvr>
                                        <p:cTn id="86" dur="500" fill="hold"/>
                                        <p:tgtEl>
                                          <p:spTgt spid="30"/>
                                        </p:tgtEl>
                                        <p:attrNameLst>
                                          <p:attrName>ppt_w</p:attrName>
                                        </p:attrNameLst>
                                      </p:cBhvr>
                                      <p:tavLst>
                                        <p:tav tm="0">
                                          <p:val>
                                            <p:strVal val="#ppt_w*0.70"/>
                                          </p:val>
                                        </p:tav>
                                        <p:tav tm="100000">
                                          <p:val>
                                            <p:strVal val="#ppt_w"/>
                                          </p:val>
                                        </p:tav>
                                      </p:tavLst>
                                    </p:anim>
                                    <p:anim calcmode="lin" valueType="num">
                                      <p:cBhvr>
                                        <p:cTn id="87" dur="500" fill="hold"/>
                                        <p:tgtEl>
                                          <p:spTgt spid="30"/>
                                        </p:tgtEl>
                                        <p:attrNameLst>
                                          <p:attrName>ppt_h</p:attrName>
                                        </p:attrNameLst>
                                      </p:cBhvr>
                                      <p:tavLst>
                                        <p:tav tm="0">
                                          <p:val>
                                            <p:strVal val="#ppt_h"/>
                                          </p:val>
                                        </p:tav>
                                        <p:tav tm="100000">
                                          <p:val>
                                            <p:strVal val="#ppt_h"/>
                                          </p:val>
                                        </p:tav>
                                      </p:tavLst>
                                    </p:anim>
                                    <p:animEffect transition="in" filter="fade">
                                      <p:cBhvr>
                                        <p:cTn id="88" dur="500"/>
                                        <p:tgtEl>
                                          <p:spTgt spid="30"/>
                                        </p:tgtEl>
                                      </p:cBhvr>
                                    </p:animEffect>
                                  </p:childTnLst>
                                </p:cTn>
                              </p:par>
                            </p:childTnLst>
                          </p:cTn>
                        </p:par>
                        <p:par>
                          <p:cTn id="89" fill="hold">
                            <p:stCondLst>
                              <p:cond delay="8500"/>
                            </p:stCondLst>
                            <p:childTnLst>
                              <p:par>
                                <p:cTn id="90" presetID="55" presetClass="exit" presetSubtype="0" fill="hold" nodeType="afterEffect">
                                  <p:stCondLst>
                                    <p:cond delay="1000"/>
                                  </p:stCondLst>
                                  <p:childTnLst>
                                    <p:anim calcmode="lin" valueType="num">
                                      <p:cBhvr>
                                        <p:cTn id="91" dur="500"/>
                                        <p:tgtEl>
                                          <p:spTgt spid="2058"/>
                                        </p:tgtEl>
                                        <p:attrNameLst>
                                          <p:attrName>ppt_w</p:attrName>
                                        </p:attrNameLst>
                                      </p:cBhvr>
                                      <p:tavLst>
                                        <p:tav tm="0">
                                          <p:val>
                                            <p:strVal val="ppt_w"/>
                                          </p:val>
                                        </p:tav>
                                        <p:tav tm="100000">
                                          <p:val>
                                            <p:strVal val="ppt_w*0.70"/>
                                          </p:val>
                                        </p:tav>
                                      </p:tavLst>
                                    </p:anim>
                                    <p:anim calcmode="lin" valueType="num">
                                      <p:cBhvr>
                                        <p:cTn id="92" dur="500"/>
                                        <p:tgtEl>
                                          <p:spTgt spid="2058"/>
                                        </p:tgtEl>
                                        <p:attrNameLst>
                                          <p:attrName>ppt_h</p:attrName>
                                        </p:attrNameLst>
                                      </p:cBhvr>
                                      <p:tavLst>
                                        <p:tav tm="0">
                                          <p:val>
                                            <p:strVal val="ppt_h"/>
                                          </p:val>
                                        </p:tav>
                                        <p:tav tm="100000">
                                          <p:val>
                                            <p:strVal val="ppt_h"/>
                                          </p:val>
                                        </p:tav>
                                      </p:tavLst>
                                    </p:anim>
                                    <p:animEffect transition="out" filter="fade">
                                      <p:cBhvr>
                                        <p:cTn id="93" dur="500"/>
                                        <p:tgtEl>
                                          <p:spTgt spid="2058"/>
                                        </p:tgtEl>
                                      </p:cBhvr>
                                    </p:animEffect>
                                    <p:set>
                                      <p:cBhvr>
                                        <p:cTn id="94" dur="1" fill="hold">
                                          <p:stCondLst>
                                            <p:cond delay="499"/>
                                          </p:stCondLst>
                                        </p:cTn>
                                        <p:tgtEl>
                                          <p:spTgt spid="2058"/>
                                        </p:tgtEl>
                                        <p:attrNameLst>
                                          <p:attrName>style.visibility</p:attrName>
                                        </p:attrNameLst>
                                      </p:cBhvr>
                                      <p:to>
                                        <p:strVal val="hidden"/>
                                      </p:to>
                                    </p:set>
                                  </p:childTnLst>
                                </p:cTn>
                              </p:par>
                              <p:par>
                                <p:cTn id="95" presetID="55" presetClass="exit" presetSubtype="0" fill="hold" nodeType="withEffect">
                                  <p:stCondLst>
                                    <p:cond delay="1000"/>
                                  </p:stCondLst>
                                  <p:childTnLst>
                                    <p:anim calcmode="lin" valueType="num">
                                      <p:cBhvr>
                                        <p:cTn id="96" dur="500"/>
                                        <p:tgtEl>
                                          <p:spTgt spid="30"/>
                                        </p:tgtEl>
                                        <p:attrNameLst>
                                          <p:attrName>ppt_w</p:attrName>
                                        </p:attrNameLst>
                                      </p:cBhvr>
                                      <p:tavLst>
                                        <p:tav tm="0">
                                          <p:val>
                                            <p:strVal val="ppt_w"/>
                                          </p:val>
                                        </p:tav>
                                        <p:tav tm="100000">
                                          <p:val>
                                            <p:strVal val="ppt_w*0.70"/>
                                          </p:val>
                                        </p:tav>
                                      </p:tavLst>
                                    </p:anim>
                                    <p:anim calcmode="lin" valueType="num">
                                      <p:cBhvr>
                                        <p:cTn id="97" dur="500"/>
                                        <p:tgtEl>
                                          <p:spTgt spid="30"/>
                                        </p:tgtEl>
                                        <p:attrNameLst>
                                          <p:attrName>ppt_h</p:attrName>
                                        </p:attrNameLst>
                                      </p:cBhvr>
                                      <p:tavLst>
                                        <p:tav tm="0">
                                          <p:val>
                                            <p:strVal val="ppt_h"/>
                                          </p:val>
                                        </p:tav>
                                        <p:tav tm="100000">
                                          <p:val>
                                            <p:strVal val="ppt_h"/>
                                          </p:val>
                                        </p:tav>
                                      </p:tavLst>
                                    </p:anim>
                                    <p:animEffect transition="out" filter="fade">
                                      <p:cBhvr>
                                        <p:cTn id="98" dur="500"/>
                                        <p:tgtEl>
                                          <p:spTgt spid="30"/>
                                        </p:tgtEl>
                                      </p:cBhvr>
                                    </p:animEffect>
                                    <p:set>
                                      <p:cBhvr>
                                        <p:cTn id="99" dur="1" fill="hold">
                                          <p:stCondLst>
                                            <p:cond delay="499"/>
                                          </p:stCondLst>
                                        </p:cTn>
                                        <p:tgtEl>
                                          <p:spTgt spid="30"/>
                                        </p:tgtEl>
                                        <p:attrNameLst>
                                          <p:attrName>style.visibility</p:attrName>
                                        </p:attrNameLst>
                                      </p:cBhvr>
                                      <p:to>
                                        <p:strVal val="hidden"/>
                                      </p:to>
                                    </p:set>
                                  </p:childTnLst>
                                </p:cTn>
                              </p:par>
                            </p:childTnLst>
                          </p:cTn>
                        </p:par>
                        <p:par>
                          <p:cTn id="100" fill="hold">
                            <p:stCondLst>
                              <p:cond delay="10000"/>
                            </p:stCondLst>
                            <p:childTnLst>
                              <p:par>
                                <p:cTn id="101" presetID="55" presetClass="entr" presetSubtype="0" fill="hold" nodeType="afterEffect">
                                  <p:stCondLst>
                                    <p:cond delay="0"/>
                                  </p:stCondLst>
                                  <p:childTnLst>
                                    <p:set>
                                      <p:cBhvr>
                                        <p:cTn id="102" dur="1" fill="hold">
                                          <p:stCondLst>
                                            <p:cond delay="0"/>
                                          </p:stCondLst>
                                        </p:cTn>
                                        <p:tgtEl>
                                          <p:spTgt spid="2062"/>
                                        </p:tgtEl>
                                        <p:attrNameLst>
                                          <p:attrName>style.visibility</p:attrName>
                                        </p:attrNameLst>
                                      </p:cBhvr>
                                      <p:to>
                                        <p:strVal val="visible"/>
                                      </p:to>
                                    </p:set>
                                    <p:anim calcmode="lin" valueType="num">
                                      <p:cBhvr>
                                        <p:cTn id="103" dur="500" fill="hold"/>
                                        <p:tgtEl>
                                          <p:spTgt spid="2062"/>
                                        </p:tgtEl>
                                        <p:attrNameLst>
                                          <p:attrName>ppt_w</p:attrName>
                                        </p:attrNameLst>
                                      </p:cBhvr>
                                      <p:tavLst>
                                        <p:tav tm="0">
                                          <p:val>
                                            <p:strVal val="#ppt_w*0.70"/>
                                          </p:val>
                                        </p:tav>
                                        <p:tav tm="100000">
                                          <p:val>
                                            <p:strVal val="#ppt_w"/>
                                          </p:val>
                                        </p:tav>
                                      </p:tavLst>
                                    </p:anim>
                                    <p:anim calcmode="lin" valueType="num">
                                      <p:cBhvr>
                                        <p:cTn id="104" dur="500" fill="hold"/>
                                        <p:tgtEl>
                                          <p:spTgt spid="2062"/>
                                        </p:tgtEl>
                                        <p:attrNameLst>
                                          <p:attrName>ppt_h</p:attrName>
                                        </p:attrNameLst>
                                      </p:cBhvr>
                                      <p:tavLst>
                                        <p:tav tm="0">
                                          <p:val>
                                            <p:strVal val="#ppt_h"/>
                                          </p:val>
                                        </p:tav>
                                        <p:tav tm="100000">
                                          <p:val>
                                            <p:strVal val="#ppt_h"/>
                                          </p:val>
                                        </p:tav>
                                      </p:tavLst>
                                    </p:anim>
                                    <p:animEffect transition="in" filter="fade">
                                      <p:cBhvr>
                                        <p:cTn id="105" dur="500"/>
                                        <p:tgtEl>
                                          <p:spTgt spid="2062"/>
                                        </p:tgtEl>
                                      </p:cBhvr>
                                    </p:animEffect>
                                  </p:childTnLst>
                                </p:cTn>
                              </p:par>
                              <p:par>
                                <p:cTn id="106" presetID="55" presetClass="entr" presetSubtype="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p:cTn id="108" dur="500" fill="hold"/>
                                        <p:tgtEl>
                                          <p:spTgt spid="53"/>
                                        </p:tgtEl>
                                        <p:attrNameLst>
                                          <p:attrName>ppt_w</p:attrName>
                                        </p:attrNameLst>
                                      </p:cBhvr>
                                      <p:tavLst>
                                        <p:tav tm="0">
                                          <p:val>
                                            <p:strVal val="#ppt_w*0.70"/>
                                          </p:val>
                                        </p:tav>
                                        <p:tav tm="100000">
                                          <p:val>
                                            <p:strVal val="#ppt_w"/>
                                          </p:val>
                                        </p:tav>
                                      </p:tavLst>
                                    </p:anim>
                                    <p:anim calcmode="lin" valueType="num">
                                      <p:cBhvr>
                                        <p:cTn id="109" dur="500" fill="hold"/>
                                        <p:tgtEl>
                                          <p:spTgt spid="53"/>
                                        </p:tgtEl>
                                        <p:attrNameLst>
                                          <p:attrName>ppt_h</p:attrName>
                                        </p:attrNameLst>
                                      </p:cBhvr>
                                      <p:tavLst>
                                        <p:tav tm="0">
                                          <p:val>
                                            <p:strVal val="#ppt_h"/>
                                          </p:val>
                                        </p:tav>
                                        <p:tav tm="100000">
                                          <p:val>
                                            <p:strVal val="#ppt_h"/>
                                          </p:val>
                                        </p:tav>
                                      </p:tavLst>
                                    </p:anim>
                                    <p:animEffect transition="in" filter="fade">
                                      <p:cBhvr>
                                        <p:cTn id="110" dur="500"/>
                                        <p:tgtEl>
                                          <p:spTgt spid="53"/>
                                        </p:tgtEl>
                                      </p:cBhvr>
                                    </p:animEffect>
                                  </p:childTnLst>
                                </p:cTn>
                              </p:par>
                            </p:childTnLst>
                          </p:cTn>
                        </p:par>
                        <p:par>
                          <p:cTn id="111" fill="hold">
                            <p:stCondLst>
                              <p:cond delay="10500"/>
                            </p:stCondLst>
                            <p:childTnLst>
                              <p:par>
                                <p:cTn id="112" presetID="55" presetClass="exit" presetSubtype="0" fill="hold" nodeType="afterEffect">
                                  <p:stCondLst>
                                    <p:cond delay="1000"/>
                                  </p:stCondLst>
                                  <p:childTnLst>
                                    <p:anim calcmode="lin" valueType="num">
                                      <p:cBhvr>
                                        <p:cTn id="113" dur="500"/>
                                        <p:tgtEl>
                                          <p:spTgt spid="2062"/>
                                        </p:tgtEl>
                                        <p:attrNameLst>
                                          <p:attrName>ppt_w</p:attrName>
                                        </p:attrNameLst>
                                      </p:cBhvr>
                                      <p:tavLst>
                                        <p:tav tm="0">
                                          <p:val>
                                            <p:strVal val="ppt_w"/>
                                          </p:val>
                                        </p:tav>
                                        <p:tav tm="100000">
                                          <p:val>
                                            <p:strVal val="ppt_w*0.70"/>
                                          </p:val>
                                        </p:tav>
                                      </p:tavLst>
                                    </p:anim>
                                    <p:anim calcmode="lin" valueType="num">
                                      <p:cBhvr>
                                        <p:cTn id="114" dur="500"/>
                                        <p:tgtEl>
                                          <p:spTgt spid="2062"/>
                                        </p:tgtEl>
                                        <p:attrNameLst>
                                          <p:attrName>ppt_h</p:attrName>
                                        </p:attrNameLst>
                                      </p:cBhvr>
                                      <p:tavLst>
                                        <p:tav tm="0">
                                          <p:val>
                                            <p:strVal val="ppt_h"/>
                                          </p:val>
                                        </p:tav>
                                        <p:tav tm="100000">
                                          <p:val>
                                            <p:strVal val="ppt_h"/>
                                          </p:val>
                                        </p:tav>
                                      </p:tavLst>
                                    </p:anim>
                                    <p:animEffect transition="out" filter="fade">
                                      <p:cBhvr>
                                        <p:cTn id="115" dur="500"/>
                                        <p:tgtEl>
                                          <p:spTgt spid="2062"/>
                                        </p:tgtEl>
                                      </p:cBhvr>
                                    </p:animEffect>
                                    <p:set>
                                      <p:cBhvr>
                                        <p:cTn id="116" dur="1" fill="hold">
                                          <p:stCondLst>
                                            <p:cond delay="499"/>
                                          </p:stCondLst>
                                        </p:cTn>
                                        <p:tgtEl>
                                          <p:spTgt spid="2062"/>
                                        </p:tgtEl>
                                        <p:attrNameLst>
                                          <p:attrName>style.visibility</p:attrName>
                                        </p:attrNameLst>
                                      </p:cBhvr>
                                      <p:to>
                                        <p:strVal val="hidden"/>
                                      </p:to>
                                    </p:set>
                                  </p:childTnLst>
                                </p:cTn>
                              </p:par>
                              <p:par>
                                <p:cTn id="117" presetID="55" presetClass="exit" presetSubtype="0" fill="hold" nodeType="withEffect">
                                  <p:stCondLst>
                                    <p:cond delay="1000"/>
                                  </p:stCondLst>
                                  <p:childTnLst>
                                    <p:anim calcmode="lin" valueType="num">
                                      <p:cBhvr>
                                        <p:cTn id="118" dur="500"/>
                                        <p:tgtEl>
                                          <p:spTgt spid="53"/>
                                        </p:tgtEl>
                                        <p:attrNameLst>
                                          <p:attrName>ppt_w</p:attrName>
                                        </p:attrNameLst>
                                      </p:cBhvr>
                                      <p:tavLst>
                                        <p:tav tm="0">
                                          <p:val>
                                            <p:strVal val="ppt_w"/>
                                          </p:val>
                                        </p:tav>
                                        <p:tav tm="100000">
                                          <p:val>
                                            <p:strVal val="ppt_w*0.70"/>
                                          </p:val>
                                        </p:tav>
                                      </p:tavLst>
                                    </p:anim>
                                    <p:anim calcmode="lin" valueType="num">
                                      <p:cBhvr>
                                        <p:cTn id="119" dur="500"/>
                                        <p:tgtEl>
                                          <p:spTgt spid="53"/>
                                        </p:tgtEl>
                                        <p:attrNameLst>
                                          <p:attrName>ppt_h</p:attrName>
                                        </p:attrNameLst>
                                      </p:cBhvr>
                                      <p:tavLst>
                                        <p:tav tm="0">
                                          <p:val>
                                            <p:strVal val="ppt_h"/>
                                          </p:val>
                                        </p:tav>
                                        <p:tav tm="100000">
                                          <p:val>
                                            <p:strVal val="ppt_h"/>
                                          </p:val>
                                        </p:tav>
                                      </p:tavLst>
                                    </p:anim>
                                    <p:animEffect transition="out" filter="fade">
                                      <p:cBhvr>
                                        <p:cTn id="120" dur="500"/>
                                        <p:tgtEl>
                                          <p:spTgt spid="53"/>
                                        </p:tgtEl>
                                      </p:cBhvr>
                                    </p:animEffect>
                                    <p:set>
                                      <p:cBhvr>
                                        <p:cTn id="121" dur="1" fill="hold">
                                          <p:stCondLst>
                                            <p:cond delay="499"/>
                                          </p:stCondLst>
                                        </p:cTn>
                                        <p:tgtEl>
                                          <p:spTgt spid="53"/>
                                        </p:tgtEl>
                                        <p:attrNameLst>
                                          <p:attrName>style.visibility</p:attrName>
                                        </p:attrNameLst>
                                      </p:cBhvr>
                                      <p:to>
                                        <p:strVal val="hidden"/>
                                      </p:to>
                                    </p:set>
                                  </p:childTnLst>
                                </p:cTn>
                              </p:par>
                            </p:childTnLst>
                          </p:cTn>
                        </p:par>
                        <p:par>
                          <p:cTn id="122" fill="hold">
                            <p:stCondLst>
                              <p:cond delay="12000"/>
                            </p:stCondLst>
                            <p:childTnLst>
                              <p:par>
                                <p:cTn id="123" presetID="55" presetClass="entr" presetSubtype="0" fill="hold" nodeType="afterEffect">
                                  <p:stCondLst>
                                    <p:cond delay="0"/>
                                  </p:stCondLst>
                                  <p:childTnLst>
                                    <p:set>
                                      <p:cBhvr>
                                        <p:cTn id="124" dur="1" fill="hold">
                                          <p:stCondLst>
                                            <p:cond delay="0"/>
                                          </p:stCondLst>
                                        </p:cTn>
                                        <p:tgtEl>
                                          <p:spTgt spid="2060"/>
                                        </p:tgtEl>
                                        <p:attrNameLst>
                                          <p:attrName>style.visibility</p:attrName>
                                        </p:attrNameLst>
                                      </p:cBhvr>
                                      <p:to>
                                        <p:strVal val="visible"/>
                                      </p:to>
                                    </p:set>
                                    <p:anim calcmode="lin" valueType="num">
                                      <p:cBhvr>
                                        <p:cTn id="125" dur="500" fill="hold"/>
                                        <p:tgtEl>
                                          <p:spTgt spid="2060"/>
                                        </p:tgtEl>
                                        <p:attrNameLst>
                                          <p:attrName>ppt_w</p:attrName>
                                        </p:attrNameLst>
                                      </p:cBhvr>
                                      <p:tavLst>
                                        <p:tav tm="0">
                                          <p:val>
                                            <p:strVal val="#ppt_w*0.70"/>
                                          </p:val>
                                        </p:tav>
                                        <p:tav tm="100000">
                                          <p:val>
                                            <p:strVal val="#ppt_w"/>
                                          </p:val>
                                        </p:tav>
                                      </p:tavLst>
                                    </p:anim>
                                    <p:anim calcmode="lin" valueType="num">
                                      <p:cBhvr>
                                        <p:cTn id="126" dur="500" fill="hold"/>
                                        <p:tgtEl>
                                          <p:spTgt spid="2060"/>
                                        </p:tgtEl>
                                        <p:attrNameLst>
                                          <p:attrName>ppt_h</p:attrName>
                                        </p:attrNameLst>
                                      </p:cBhvr>
                                      <p:tavLst>
                                        <p:tav tm="0">
                                          <p:val>
                                            <p:strVal val="#ppt_h"/>
                                          </p:val>
                                        </p:tav>
                                        <p:tav tm="100000">
                                          <p:val>
                                            <p:strVal val="#ppt_h"/>
                                          </p:val>
                                        </p:tav>
                                      </p:tavLst>
                                    </p:anim>
                                    <p:animEffect transition="in" filter="fade">
                                      <p:cBhvr>
                                        <p:cTn id="127" dur="500"/>
                                        <p:tgtEl>
                                          <p:spTgt spid="2060"/>
                                        </p:tgtEl>
                                      </p:cBhvr>
                                    </p:animEffect>
                                  </p:childTnLst>
                                </p:cTn>
                              </p:par>
                              <p:par>
                                <p:cTn id="128" presetID="55" presetClass="entr" presetSubtype="0" fill="hold" nodeType="withEffect">
                                  <p:stCondLst>
                                    <p:cond delay="0"/>
                                  </p:stCondLst>
                                  <p:childTnLst>
                                    <p:set>
                                      <p:cBhvr>
                                        <p:cTn id="129" dur="1" fill="hold">
                                          <p:stCondLst>
                                            <p:cond delay="0"/>
                                          </p:stCondLst>
                                        </p:cTn>
                                        <p:tgtEl>
                                          <p:spTgt spid="54"/>
                                        </p:tgtEl>
                                        <p:attrNameLst>
                                          <p:attrName>style.visibility</p:attrName>
                                        </p:attrNameLst>
                                      </p:cBhvr>
                                      <p:to>
                                        <p:strVal val="visible"/>
                                      </p:to>
                                    </p:set>
                                    <p:anim calcmode="lin" valueType="num">
                                      <p:cBhvr>
                                        <p:cTn id="130" dur="500" fill="hold"/>
                                        <p:tgtEl>
                                          <p:spTgt spid="54"/>
                                        </p:tgtEl>
                                        <p:attrNameLst>
                                          <p:attrName>ppt_w</p:attrName>
                                        </p:attrNameLst>
                                      </p:cBhvr>
                                      <p:tavLst>
                                        <p:tav tm="0">
                                          <p:val>
                                            <p:strVal val="#ppt_w*0.70"/>
                                          </p:val>
                                        </p:tav>
                                        <p:tav tm="100000">
                                          <p:val>
                                            <p:strVal val="#ppt_w"/>
                                          </p:val>
                                        </p:tav>
                                      </p:tavLst>
                                    </p:anim>
                                    <p:anim calcmode="lin" valueType="num">
                                      <p:cBhvr>
                                        <p:cTn id="131" dur="500" fill="hold"/>
                                        <p:tgtEl>
                                          <p:spTgt spid="54"/>
                                        </p:tgtEl>
                                        <p:attrNameLst>
                                          <p:attrName>ppt_h</p:attrName>
                                        </p:attrNameLst>
                                      </p:cBhvr>
                                      <p:tavLst>
                                        <p:tav tm="0">
                                          <p:val>
                                            <p:strVal val="#ppt_h"/>
                                          </p:val>
                                        </p:tav>
                                        <p:tav tm="100000">
                                          <p:val>
                                            <p:strVal val="#ppt_h"/>
                                          </p:val>
                                        </p:tav>
                                      </p:tavLst>
                                    </p:anim>
                                    <p:animEffect transition="in" filter="fade">
                                      <p:cBhvr>
                                        <p:cTn id="132" dur="500"/>
                                        <p:tgtEl>
                                          <p:spTgt spid="54"/>
                                        </p:tgtEl>
                                      </p:cBhvr>
                                    </p:animEffect>
                                  </p:childTnLst>
                                </p:cTn>
                              </p:par>
                            </p:childTnLst>
                          </p:cTn>
                        </p:par>
                        <p:par>
                          <p:cTn id="133" fill="hold">
                            <p:stCondLst>
                              <p:cond delay="12500"/>
                            </p:stCondLst>
                            <p:childTnLst>
                              <p:par>
                                <p:cTn id="134" presetID="55" presetClass="exit" presetSubtype="0" fill="hold" nodeType="afterEffect">
                                  <p:stCondLst>
                                    <p:cond delay="1000"/>
                                  </p:stCondLst>
                                  <p:childTnLst>
                                    <p:anim calcmode="lin" valueType="num">
                                      <p:cBhvr>
                                        <p:cTn id="135" dur="500"/>
                                        <p:tgtEl>
                                          <p:spTgt spid="2060"/>
                                        </p:tgtEl>
                                        <p:attrNameLst>
                                          <p:attrName>ppt_w</p:attrName>
                                        </p:attrNameLst>
                                      </p:cBhvr>
                                      <p:tavLst>
                                        <p:tav tm="0">
                                          <p:val>
                                            <p:strVal val="ppt_w"/>
                                          </p:val>
                                        </p:tav>
                                        <p:tav tm="100000">
                                          <p:val>
                                            <p:strVal val="ppt_w*0.70"/>
                                          </p:val>
                                        </p:tav>
                                      </p:tavLst>
                                    </p:anim>
                                    <p:anim calcmode="lin" valueType="num">
                                      <p:cBhvr>
                                        <p:cTn id="136" dur="500"/>
                                        <p:tgtEl>
                                          <p:spTgt spid="2060"/>
                                        </p:tgtEl>
                                        <p:attrNameLst>
                                          <p:attrName>ppt_h</p:attrName>
                                        </p:attrNameLst>
                                      </p:cBhvr>
                                      <p:tavLst>
                                        <p:tav tm="0">
                                          <p:val>
                                            <p:strVal val="ppt_h"/>
                                          </p:val>
                                        </p:tav>
                                        <p:tav tm="100000">
                                          <p:val>
                                            <p:strVal val="ppt_h"/>
                                          </p:val>
                                        </p:tav>
                                      </p:tavLst>
                                    </p:anim>
                                    <p:animEffect transition="out" filter="fade">
                                      <p:cBhvr>
                                        <p:cTn id="137" dur="500"/>
                                        <p:tgtEl>
                                          <p:spTgt spid="2060"/>
                                        </p:tgtEl>
                                      </p:cBhvr>
                                    </p:animEffect>
                                    <p:set>
                                      <p:cBhvr>
                                        <p:cTn id="138" dur="1" fill="hold">
                                          <p:stCondLst>
                                            <p:cond delay="499"/>
                                          </p:stCondLst>
                                        </p:cTn>
                                        <p:tgtEl>
                                          <p:spTgt spid="2060"/>
                                        </p:tgtEl>
                                        <p:attrNameLst>
                                          <p:attrName>style.visibility</p:attrName>
                                        </p:attrNameLst>
                                      </p:cBhvr>
                                      <p:to>
                                        <p:strVal val="hidden"/>
                                      </p:to>
                                    </p:set>
                                  </p:childTnLst>
                                </p:cTn>
                              </p:par>
                              <p:par>
                                <p:cTn id="139" presetID="55" presetClass="exit" presetSubtype="0" fill="hold" nodeType="withEffect">
                                  <p:stCondLst>
                                    <p:cond delay="1000"/>
                                  </p:stCondLst>
                                  <p:childTnLst>
                                    <p:anim calcmode="lin" valueType="num">
                                      <p:cBhvr>
                                        <p:cTn id="140" dur="500"/>
                                        <p:tgtEl>
                                          <p:spTgt spid="54"/>
                                        </p:tgtEl>
                                        <p:attrNameLst>
                                          <p:attrName>ppt_w</p:attrName>
                                        </p:attrNameLst>
                                      </p:cBhvr>
                                      <p:tavLst>
                                        <p:tav tm="0">
                                          <p:val>
                                            <p:strVal val="ppt_w"/>
                                          </p:val>
                                        </p:tav>
                                        <p:tav tm="100000">
                                          <p:val>
                                            <p:strVal val="ppt_w*0.70"/>
                                          </p:val>
                                        </p:tav>
                                      </p:tavLst>
                                    </p:anim>
                                    <p:anim calcmode="lin" valueType="num">
                                      <p:cBhvr>
                                        <p:cTn id="141" dur="500"/>
                                        <p:tgtEl>
                                          <p:spTgt spid="54"/>
                                        </p:tgtEl>
                                        <p:attrNameLst>
                                          <p:attrName>ppt_h</p:attrName>
                                        </p:attrNameLst>
                                      </p:cBhvr>
                                      <p:tavLst>
                                        <p:tav tm="0">
                                          <p:val>
                                            <p:strVal val="ppt_h"/>
                                          </p:val>
                                        </p:tav>
                                        <p:tav tm="100000">
                                          <p:val>
                                            <p:strVal val="ppt_h"/>
                                          </p:val>
                                        </p:tav>
                                      </p:tavLst>
                                    </p:anim>
                                    <p:animEffect transition="out" filter="fade">
                                      <p:cBhvr>
                                        <p:cTn id="142" dur="500"/>
                                        <p:tgtEl>
                                          <p:spTgt spid="54"/>
                                        </p:tgtEl>
                                      </p:cBhvr>
                                    </p:animEffect>
                                    <p:set>
                                      <p:cBhvr>
                                        <p:cTn id="143" dur="1" fill="hold">
                                          <p:stCondLst>
                                            <p:cond delay="499"/>
                                          </p:stCondLst>
                                        </p:cTn>
                                        <p:tgtEl>
                                          <p:spTgt spid="54"/>
                                        </p:tgtEl>
                                        <p:attrNameLst>
                                          <p:attrName>style.visibility</p:attrName>
                                        </p:attrNameLst>
                                      </p:cBhvr>
                                      <p:to>
                                        <p:strVal val="hidden"/>
                                      </p:to>
                                    </p:set>
                                  </p:childTnLst>
                                </p:cTn>
                              </p:par>
                            </p:childTnLst>
                          </p:cTn>
                        </p:par>
                        <p:par>
                          <p:cTn id="144" fill="hold">
                            <p:stCondLst>
                              <p:cond delay="14000"/>
                            </p:stCondLst>
                            <p:childTnLst>
                              <p:par>
                                <p:cTn id="145" presetID="55" presetClass="entr" presetSubtype="0" fill="hold" nodeType="afterEffect">
                                  <p:stCondLst>
                                    <p:cond delay="0"/>
                                  </p:stCondLst>
                                  <p:childTnLst>
                                    <p:set>
                                      <p:cBhvr>
                                        <p:cTn id="146" dur="1" fill="hold">
                                          <p:stCondLst>
                                            <p:cond delay="0"/>
                                          </p:stCondLst>
                                        </p:cTn>
                                        <p:tgtEl>
                                          <p:spTgt spid="2066"/>
                                        </p:tgtEl>
                                        <p:attrNameLst>
                                          <p:attrName>style.visibility</p:attrName>
                                        </p:attrNameLst>
                                      </p:cBhvr>
                                      <p:to>
                                        <p:strVal val="visible"/>
                                      </p:to>
                                    </p:set>
                                    <p:anim calcmode="lin" valueType="num">
                                      <p:cBhvr>
                                        <p:cTn id="147" dur="500" fill="hold"/>
                                        <p:tgtEl>
                                          <p:spTgt spid="2066"/>
                                        </p:tgtEl>
                                        <p:attrNameLst>
                                          <p:attrName>ppt_w</p:attrName>
                                        </p:attrNameLst>
                                      </p:cBhvr>
                                      <p:tavLst>
                                        <p:tav tm="0">
                                          <p:val>
                                            <p:strVal val="#ppt_w*0.70"/>
                                          </p:val>
                                        </p:tav>
                                        <p:tav tm="100000">
                                          <p:val>
                                            <p:strVal val="#ppt_w"/>
                                          </p:val>
                                        </p:tav>
                                      </p:tavLst>
                                    </p:anim>
                                    <p:anim calcmode="lin" valueType="num">
                                      <p:cBhvr>
                                        <p:cTn id="148" dur="500" fill="hold"/>
                                        <p:tgtEl>
                                          <p:spTgt spid="2066"/>
                                        </p:tgtEl>
                                        <p:attrNameLst>
                                          <p:attrName>ppt_h</p:attrName>
                                        </p:attrNameLst>
                                      </p:cBhvr>
                                      <p:tavLst>
                                        <p:tav tm="0">
                                          <p:val>
                                            <p:strVal val="#ppt_h"/>
                                          </p:val>
                                        </p:tav>
                                        <p:tav tm="100000">
                                          <p:val>
                                            <p:strVal val="#ppt_h"/>
                                          </p:val>
                                        </p:tav>
                                      </p:tavLst>
                                    </p:anim>
                                    <p:animEffect transition="in" filter="fade">
                                      <p:cBhvr>
                                        <p:cTn id="149" dur="500"/>
                                        <p:tgtEl>
                                          <p:spTgt spid="2066"/>
                                        </p:tgtEl>
                                      </p:cBhvr>
                                    </p:animEffect>
                                  </p:childTnLst>
                                </p:cTn>
                              </p:par>
                              <p:par>
                                <p:cTn id="150" presetID="55" presetClass="entr" presetSubtype="0" fill="hold" nodeType="withEffect">
                                  <p:stCondLst>
                                    <p:cond delay="0"/>
                                  </p:stCondLst>
                                  <p:childTnLst>
                                    <p:set>
                                      <p:cBhvr>
                                        <p:cTn id="151" dur="1" fill="hold">
                                          <p:stCondLst>
                                            <p:cond delay="0"/>
                                          </p:stCondLst>
                                        </p:cTn>
                                        <p:tgtEl>
                                          <p:spTgt spid="31"/>
                                        </p:tgtEl>
                                        <p:attrNameLst>
                                          <p:attrName>style.visibility</p:attrName>
                                        </p:attrNameLst>
                                      </p:cBhvr>
                                      <p:to>
                                        <p:strVal val="visible"/>
                                      </p:to>
                                    </p:set>
                                    <p:anim calcmode="lin" valueType="num">
                                      <p:cBhvr>
                                        <p:cTn id="152" dur="500" fill="hold"/>
                                        <p:tgtEl>
                                          <p:spTgt spid="31"/>
                                        </p:tgtEl>
                                        <p:attrNameLst>
                                          <p:attrName>ppt_w</p:attrName>
                                        </p:attrNameLst>
                                      </p:cBhvr>
                                      <p:tavLst>
                                        <p:tav tm="0">
                                          <p:val>
                                            <p:strVal val="#ppt_w*0.70"/>
                                          </p:val>
                                        </p:tav>
                                        <p:tav tm="100000">
                                          <p:val>
                                            <p:strVal val="#ppt_w"/>
                                          </p:val>
                                        </p:tav>
                                      </p:tavLst>
                                    </p:anim>
                                    <p:anim calcmode="lin" valueType="num">
                                      <p:cBhvr>
                                        <p:cTn id="153" dur="500" fill="hold"/>
                                        <p:tgtEl>
                                          <p:spTgt spid="31"/>
                                        </p:tgtEl>
                                        <p:attrNameLst>
                                          <p:attrName>ppt_h</p:attrName>
                                        </p:attrNameLst>
                                      </p:cBhvr>
                                      <p:tavLst>
                                        <p:tav tm="0">
                                          <p:val>
                                            <p:strVal val="#ppt_h"/>
                                          </p:val>
                                        </p:tav>
                                        <p:tav tm="100000">
                                          <p:val>
                                            <p:strVal val="#ppt_h"/>
                                          </p:val>
                                        </p:tav>
                                      </p:tavLst>
                                    </p:anim>
                                    <p:animEffect transition="in" filter="fade">
                                      <p:cBhvr>
                                        <p:cTn id="154" dur="500"/>
                                        <p:tgtEl>
                                          <p:spTgt spid="31"/>
                                        </p:tgtEl>
                                      </p:cBhvr>
                                    </p:animEffect>
                                  </p:childTnLst>
                                </p:cTn>
                              </p:par>
                            </p:childTnLst>
                          </p:cTn>
                        </p:par>
                        <p:par>
                          <p:cTn id="155" fill="hold">
                            <p:stCondLst>
                              <p:cond delay="14500"/>
                            </p:stCondLst>
                            <p:childTnLst>
                              <p:par>
                                <p:cTn id="156" presetID="55" presetClass="exit" presetSubtype="0" fill="hold" nodeType="afterEffect">
                                  <p:stCondLst>
                                    <p:cond delay="1000"/>
                                  </p:stCondLst>
                                  <p:childTnLst>
                                    <p:anim calcmode="lin" valueType="num">
                                      <p:cBhvr>
                                        <p:cTn id="157" dur="500"/>
                                        <p:tgtEl>
                                          <p:spTgt spid="2066"/>
                                        </p:tgtEl>
                                        <p:attrNameLst>
                                          <p:attrName>ppt_w</p:attrName>
                                        </p:attrNameLst>
                                      </p:cBhvr>
                                      <p:tavLst>
                                        <p:tav tm="0">
                                          <p:val>
                                            <p:strVal val="ppt_w"/>
                                          </p:val>
                                        </p:tav>
                                        <p:tav tm="100000">
                                          <p:val>
                                            <p:strVal val="ppt_w*0.70"/>
                                          </p:val>
                                        </p:tav>
                                      </p:tavLst>
                                    </p:anim>
                                    <p:anim calcmode="lin" valueType="num">
                                      <p:cBhvr>
                                        <p:cTn id="158" dur="500"/>
                                        <p:tgtEl>
                                          <p:spTgt spid="2066"/>
                                        </p:tgtEl>
                                        <p:attrNameLst>
                                          <p:attrName>ppt_h</p:attrName>
                                        </p:attrNameLst>
                                      </p:cBhvr>
                                      <p:tavLst>
                                        <p:tav tm="0">
                                          <p:val>
                                            <p:strVal val="ppt_h"/>
                                          </p:val>
                                        </p:tav>
                                        <p:tav tm="100000">
                                          <p:val>
                                            <p:strVal val="ppt_h"/>
                                          </p:val>
                                        </p:tav>
                                      </p:tavLst>
                                    </p:anim>
                                    <p:animEffect transition="out" filter="fade">
                                      <p:cBhvr>
                                        <p:cTn id="159" dur="500"/>
                                        <p:tgtEl>
                                          <p:spTgt spid="2066"/>
                                        </p:tgtEl>
                                      </p:cBhvr>
                                    </p:animEffect>
                                    <p:set>
                                      <p:cBhvr>
                                        <p:cTn id="160" dur="1" fill="hold">
                                          <p:stCondLst>
                                            <p:cond delay="499"/>
                                          </p:stCondLst>
                                        </p:cTn>
                                        <p:tgtEl>
                                          <p:spTgt spid="2066"/>
                                        </p:tgtEl>
                                        <p:attrNameLst>
                                          <p:attrName>style.visibility</p:attrName>
                                        </p:attrNameLst>
                                      </p:cBhvr>
                                      <p:to>
                                        <p:strVal val="hidden"/>
                                      </p:to>
                                    </p:set>
                                  </p:childTnLst>
                                </p:cTn>
                              </p:par>
                              <p:par>
                                <p:cTn id="161" presetID="55" presetClass="exit" presetSubtype="0" fill="hold" nodeType="withEffect">
                                  <p:stCondLst>
                                    <p:cond delay="1000"/>
                                  </p:stCondLst>
                                  <p:childTnLst>
                                    <p:anim calcmode="lin" valueType="num">
                                      <p:cBhvr>
                                        <p:cTn id="162" dur="500"/>
                                        <p:tgtEl>
                                          <p:spTgt spid="31"/>
                                        </p:tgtEl>
                                        <p:attrNameLst>
                                          <p:attrName>ppt_w</p:attrName>
                                        </p:attrNameLst>
                                      </p:cBhvr>
                                      <p:tavLst>
                                        <p:tav tm="0">
                                          <p:val>
                                            <p:strVal val="ppt_w"/>
                                          </p:val>
                                        </p:tav>
                                        <p:tav tm="100000">
                                          <p:val>
                                            <p:strVal val="ppt_w*0.70"/>
                                          </p:val>
                                        </p:tav>
                                      </p:tavLst>
                                    </p:anim>
                                    <p:anim calcmode="lin" valueType="num">
                                      <p:cBhvr>
                                        <p:cTn id="163" dur="500"/>
                                        <p:tgtEl>
                                          <p:spTgt spid="31"/>
                                        </p:tgtEl>
                                        <p:attrNameLst>
                                          <p:attrName>ppt_h</p:attrName>
                                        </p:attrNameLst>
                                      </p:cBhvr>
                                      <p:tavLst>
                                        <p:tav tm="0">
                                          <p:val>
                                            <p:strVal val="ppt_h"/>
                                          </p:val>
                                        </p:tav>
                                        <p:tav tm="100000">
                                          <p:val>
                                            <p:strVal val="ppt_h"/>
                                          </p:val>
                                        </p:tav>
                                      </p:tavLst>
                                    </p:anim>
                                    <p:animEffect transition="out" filter="fade">
                                      <p:cBhvr>
                                        <p:cTn id="164" dur="500"/>
                                        <p:tgtEl>
                                          <p:spTgt spid="31"/>
                                        </p:tgtEl>
                                      </p:cBhvr>
                                    </p:animEffect>
                                    <p:set>
                                      <p:cBhvr>
                                        <p:cTn id="165" dur="1" fill="hold">
                                          <p:stCondLst>
                                            <p:cond delay="499"/>
                                          </p:stCondLst>
                                        </p:cTn>
                                        <p:tgtEl>
                                          <p:spTgt spid="31"/>
                                        </p:tgtEl>
                                        <p:attrNameLst>
                                          <p:attrName>style.visibility</p:attrName>
                                        </p:attrNameLst>
                                      </p:cBhvr>
                                      <p:to>
                                        <p:strVal val="hidden"/>
                                      </p:to>
                                    </p:set>
                                  </p:childTnLst>
                                </p:cTn>
                              </p:par>
                            </p:childTnLst>
                          </p:cTn>
                        </p:par>
                        <p:par>
                          <p:cTn id="166" fill="hold">
                            <p:stCondLst>
                              <p:cond delay="16000"/>
                            </p:stCondLst>
                            <p:childTnLst>
                              <p:par>
                                <p:cTn id="167" presetID="10" presetClass="entr" presetSubtype="0" fill="hold" nodeType="afterEffect">
                                  <p:stCondLst>
                                    <p:cond delay="0"/>
                                  </p:stCondLst>
                                  <p:childTnLst>
                                    <p:set>
                                      <p:cBhvr>
                                        <p:cTn id="168" dur="1" fill="hold">
                                          <p:stCondLst>
                                            <p:cond delay="0"/>
                                          </p:stCondLst>
                                        </p:cTn>
                                        <p:tgtEl>
                                          <p:spTgt spid="2064"/>
                                        </p:tgtEl>
                                        <p:attrNameLst>
                                          <p:attrName>style.visibility</p:attrName>
                                        </p:attrNameLst>
                                      </p:cBhvr>
                                      <p:to>
                                        <p:strVal val="visible"/>
                                      </p:to>
                                    </p:set>
                                    <p:animEffect transition="in" filter="fade">
                                      <p:cBhvr>
                                        <p:cTn id="169" dur="500"/>
                                        <p:tgtEl>
                                          <p:spTgt spid="2064"/>
                                        </p:tgtEl>
                                      </p:cBhvr>
                                    </p:animEffect>
                                  </p:childTnLst>
                                </p:cTn>
                              </p:par>
                              <p:par>
                                <p:cTn id="170" presetID="10" presetClass="entr" presetSubtype="0" fill="hold" nodeType="withEffect">
                                  <p:stCondLst>
                                    <p:cond delay="0"/>
                                  </p:stCondLst>
                                  <p:childTnLst>
                                    <p:set>
                                      <p:cBhvr>
                                        <p:cTn id="171" dur="1" fill="hold">
                                          <p:stCondLst>
                                            <p:cond delay="0"/>
                                          </p:stCondLst>
                                        </p:cTn>
                                        <p:tgtEl>
                                          <p:spTgt spid="24"/>
                                        </p:tgtEl>
                                        <p:attrNameLst>
                                          <p:attrName>style.visibility</p:attrName>
                                        </p:attrNameLst>
                                      </p:cBhvr>
                                      <p:to>
                                        <p:strVal val="visible"/>
                                      </p:to>
                                    </p:set>
                                    <p:animEffect transition="in" filter="fade">
                                      <p:cBhvr>
                                        <p:cTn id="172" dur="500"/>
                                        <p:tgtEl>
                                          <p:spTgt spid="24"/>
                                        </p:tgtEl>
                                      </p:cBhvr>
                                    </p:animEffect>
                                  </p:childTnLst>
                                </p:cTn>
                              </p:par>
                            </p:childTnLst>
                          </p:cTn>
                        </p:par>
                        <p:par>
                          <p:cTn id="173" fill="hold">
                            <p:stCondLst>
                              <p:cond delay="16500"/>
                            </p:stCondLst>
                            <p:childTnLst>
                              <p:par>
                                <p:cTn id="174" presetID="55" presetClass="exit" presetSubtype="0" fill="hold" nodeType="afterEffect">
                                  <p:stCondLst>
                                    <p:cond delay="1000"/>
                                  </p:stCondLst>
                                  <p:childTnLst>
                                    <p:anim calcmode="lin" valueType="num">
                                      <p:cBhvr>
                                        <p:cTn id="175" dur="500"/>
                                        <p:tgtEl>
                                          <p:spTgt spid="2064"/>
                                        </p:tgtEl>
                                        <p:attrNameLst>
                                          <p:attrName>ppt_w</p:attrName>
                                        </p:attrNameLst>
                                      </p:cBhvr>
                                      <p:tavLst>
                                        <p:tav tm="0">
                                          <p:val>
                                            <p:strVal val="ppt_w"/>
                                          </p:val>
                                        </p:tav>
                                        <p:tav tm="100000">
                                          <p:val>
                                            <p:strVal val="ppt_w*0.70"/>
                                          </p:val>
                                        </p:tav>
                                      </p:tavLst>
                                    </p:anim>
                                    <p:anim calcmode="lin" valueType="num">
                                      <p:cBhvr>
                                        <p:cTn id="176" dur="500"/>
                                        <p:tgtEl>
                                          <p:spTgt spid="2064"/>
                                        </p:tgtEl>
                                        <p:attrNameLst>
                                          <p:attrName>ppt_h</p:attrName>
                                        </p:attrNameLst>
                                      </p:cBhvr>
                                      <p:tavLst>
                                        <p:tav tm="0">
                                          <p:val>
                                            <p:strVal val="ppt_h"/>
                                          </p:val>
                                        </p:tav>
                                        <p:tav tm="100000">
                                          <p:val>
                                            <p:strVal val="ppt_h"/>
                                          </p:val>
                                        </p:tav>
                                      </p:tavLst>
                                    </p:anim>
                                    <p:animEffect transition="out" filter="fade">
                                      <p:cBhvr>
                                        <p:cTn id="177" dur="500"/>
                                        <p:tgtEl>
                                          <p:spTgt spid="2064"/>
                                        </p:tgtEl>
                                      </p:cBhvr>
                                    </p:animEffect>
                                    <p:set>
                                      <p:cBhvr>
                                        <p:cTn id="178" dur="1" fill="hold">
                                          <p:stCondLst>
                                            <p:cond delay="499"/>
                                          </p:stCondLst>
                                        </p:cTn>
                                        <p:tgtEl>
                                          <p:spTgt spid="2064"/>
                                        </p:tgtEl>
                                        <p:attrNameLst>
                                          <p:attrName>style.visibility</p:attrName>
                                        </p:attrNameLst>
                                      </p:cBhvr>
                                      <p:to>
                                        <p:strVal val="hidden"/>
                                      </p:to>
                                    </p:set>
                                  </p:childTnLst>
                                </p:cTn>
                              </p:par>
                              <p:par>
                                <p:cTn id="179" presetID="55" presetClass="exit" presetSubtype="0" fill="hold" nodeType="withEffect">
                                  <p:stCondLst>
                                    <p:cond delay="1000"/>
                                  </p:stCondLst>
                                  <p:childTnLst>
                                    <p:anim calcmode="lin" valueType="num">
                                      <p:cBhvr>
                                        <p:cTn id="180" dur="500"/>
                                        <p:tgtEl>
                                          <p:spTgt spid="24"/>
                                        </p:tgtEl>
                                        <p:attrNameLst>
                                          <p:attrName>ppt_w</p:attrName>
                                        </p:attrNameLst>
                                      </p:cBhvr>
                                      <p:tavLst>
                                        <p:tav tm="0">
                                          <p:val>
                                            <p:strVal val="ppt_w"/>
                                          </p:val>
                                        </p:tav>
                                        <p:tav tm="100000">
                                          <p:val>
                                            <p:strVal val="ppt_w*0.70"/>
                                          </p:val>
                                        </p:tav>
                                      </p:tavLst>
                                    </p:anim>
                                    <p:anim calcmode="lin" valueType="num">
                                      <p:cBhvr>
                                        <p:cTn id="181" dur="500"/>
                                        <p:tgtEl>
                                          <p:spTgt spid="24"/>
                                        </p:tgtEl>
                                        <p:attrNameLst>
                                          <p:attrName>ppt_h</p:attrName>
                                        </p:attrNameLst>
                                      </p:cBhvr>
                                      <p:tavLst>
                                        <p:tav tm="0">
                                          <p:val>
                                            <p:strVal val="ppt_h"/>
                                          </p:val>
                                        </p:tav>
                                        <p:tav tm="100000">
                                          <p:val>
                                            <p:strVal val="ppt_h"/>
                                          </p:val>
                                        </p:tav>
                                      </p:tavLst>
                                    </p:anim>
                                    <p:animEffect transition="out" filter="fade">
                                      <p:cBhvr>
                                        <p:cTn id="182" dur="500"/>
                                        <p:tgtEl>
                                          <p:spTgt spid="24"/>
                                        </p:tgtEl>
                                      </p:cBhvr>
                                    </p:animEffect>
                                    <p:set>
                                      <p:cBhvr>
                                        <p:cTn id="183" dur="1" fill="hold">
                                          <p:stCondLst>
                                            <p:cond delay="499"/>
                                          </p:stCondLst>
                                        </p:cTn>
                                        <p:tgtEl>
                                          <p:spTgt spid="24"/>
                                        </p:tgtEl>
                                        <p:attrNameLst>
                                          <p:attrName>style.visibility</p:attrName>
                                        </p:attrNameLst>
                                      </p:cBhvr>
                                      <p:to>
                                        <p:strVal val="hidden"/>
                                      </p:to>
                                    </p:set>
                                  </p:childTnLst>
                                </p:cTn>
                              </p:par>
                            </p:childTnLst>
                          </p:cTn>
                        </p:par>
                        <p:par>
                          <p:cTn id="184" fill="hold">
                            <p:stCondLst>
                              <p:cond delay="18000"/>
                            </p:stCondLst>
                            <p:childTnLst>
                              <p:par>
                                <p:cTn id="185" presetID="55" presetClass="entr" presetSubtype="0" fill="hold" nodeType="afterEffect">
                                  <p:stCondLst>
                                    <p:cond delay="0"/>
                                  </p:stCondLst>
                                  <p:childTnLst>
                                    <p:set>
                                      <p:cBhvr>
                                        <p:cTn id="186" dur="1" fill="hold">
                                          <p:stCondLst>
                                            <p:cond delay="0"/>
                                          </p:stCondLst>
                                        </p:cTn>
                                        <p:tgtEl>
                                          <p:spTgt spid="2057"/>
                                        </p:tgtEl>
                                        <p:attrNameLst>
                                          <p:attrName>style.visibility</p:attrName>
                                        </p:attrNameLst>
                                      </p:cBhvr>
                                      <p:to>
                                        <p:strVal val="visible"/>
                                      </p:to>
                                    </p:set>
                                    <p:anim calcmode="lin" valueType="num">
                                      <p:cBhvr>
                                        <p:cTn id="187" dur="500" fill="hold"/>
                                        <p:tgtEl>
                                          <p:spTgt spid="2057"/>
                                        </p:tgtEl>
                                        <p:attrNameLst>
                                          <p:attrName>ppt_w</p:attrName>
                                        </p:attrNameLst>
                                      </p:cBhvr>
                                      <p:tavLst>
                                        <p:tav tm="0">
                                          <p:val>
                                            <p:strVal val="#ppt_w*0.70"/>
                                          </p:val>
                                        </p:tav>
                                        <p:tav tm="100000">
                                          <p:val>
                                            <p:strVal val="#ppt_w"/>
                                          </p:val>
                                        </p:tav>
                                      </p:tavLst>
                                    </p:anim>
                                    <p:anim calcmode="lin" valueType="num">
                                      <p:cBhvr>
                                        <p:cTn id="188" dur="500" fill="hold"/>
                                        <p:tgtEl>
                                          <p:spTgt spid="2057"/>
                                        </p:tgtEl>
                                        <p:attrNameLst>
                                          <p:attrName>ppt_h</p:attrName>
                                        </p:attrNameLst>
                                      </p:cBhvr>
                                      <p:tavLst>
                                        <p:tav tm="0">
                                          <p:val>
                                            <p:strVal val="#ppt_h"/>
                                          </p:val>
                                        </p:tav>
                                        <p:tav tm="100000">
                                          <p:val>
                                            <p:strVal val="#ppt_h"/>
                                          </p:val>
                                        </p:tav>
                                      </p:tavLst>
                                    </p:anim>
                                    <p:animEffect transition="in" filter="fade">
                                      <p:cBhvr>
                                        <p:cTn id="189" dur="500"/>
                                        <p:tgtEl>
                                          <p:spTgt spid="2057"/>
                                        </p:tgtEl>
                                      </p:cBhvr>
                                    </p:animEffect>
                                  </p:childTnLst>
                                </p:cTn>
                              </p:par>
                              <p:par>
                                <p:cTn id="190" presetID="55" presetClass="entr" presetSubtype="0" fill="hold" nodeType="withEffect">
                                  <p:stCondLst>
                                    <p:cond delay="0"/>
                                  </p:stCondLst>
                                  <p:childTnLst>
                                    <p:set>
                                      <p:cBhvr>
                                        <p:cTn id="191" dur="1" fill="hold">
                                          <p:stCondLst>
                                            <p:cond delay="0"/>
                                          </p:stCondLst>
                                        </p:cTn>
                                        <p:tgtEl>
                                          <p:spTgt spid="26"/>
                                        </p:tgtEl>
                                        <p:attrNameLst>
                                          <p:attrName>style.visibility</p:attrName>
                                        </p:attrNameLst>
                                      </p:cBhvr>
                                      <p:to>
                                        <p:strVal val="visible"/>
                                      </p:to>
                                    </p:set>
                                    <p:anim calcmode="lin" valueType="num">
                                      <p:cBhvr>
                                        <p:cTn id="192" dur="500" fill="hold"/>
                                        <p:tgtEl>
                                          <p:spTgt spid="26"/>
                                        </p:tgtEl>
                                        <p:attrNameLst>
                                          <p:attrName>ppt_w</p:attrName>
                                        </p:attrNameLst>
                                      </p:cBhvr>
                                      <p:tavLst>
                                        <p:tav tm="0">
                                          <p:val>
                                            <p:strVal val="#ppt_w*0.70"/>
                                          </p:val>
                                        </p:tav>
                                        <p:tav tm="100000">
                                          <p:val>
                                            <p:strVal val="#ppt_w"/>
                                          </p:val>
                                        </p:tav>
                                      </p:tavLst>
                                    </p:anim>
                                    <p:anim calcmode="lin" valueType="num">
                                      <p:cBhvr>
                                        <p:cTn id="193" dur="500" fill="hold"/>
                                        <p:tgtEl>
                                          <p:spTgt spid="26"/>
                                        </p:tgtEl>
                                        <p:attrNameLst>
                                          <p:attrName>ppt_h</p:attrName>
                                        </p:attrNameLst>
                                      </p:cBhvr>
                                      <p:tavLst>
                                        <p:tav tm="0">
                                          <p:val>
                                            <p:strVal val="#ppt_h"/>
                                          </p:val>
                                        </p:tav>
                                        <p:tav tm="100000">
                                          <p:val>
                                            <p:strVal val="#ppt_h"/>
                                          </p:val>
                                        </p:tav>
                                      </p:tavLst>
                                    </p:anim>
                                    <p:animEffect transition="in" filter="fade">
                                      <p:cBhvr>
                                        <p:cTn id="194" dur="500"/>
                                        <p:tgtEl>
                                          <p:spTgt spid="26"/>
                                        </p:tgtEl>
                                      </p:cBhvr>
                                    </p:animEffect>
                                  </p:childTnLst>
                                </p:cTn>
                              </p:par>
                            </p:childTnLst>
                          </p:cTn>
                        </p:par>
                        <p:par>
                          <p:cTn id="195" fill="hold">
                            <p:stCondLst>
                              <p:cond delay="18500"/>
                            </p:stCondLst>
                            <p:childTnLst>
                              <p:par>
                                <p:cTn id="196" presetID="55" presetClass="exit" presetSubtype="0" fill="hold" nodeType="afterEffect">
                                  <p:stCondLst>
                                    <p:cond delay="1000"/>
                                  </p:stCondLst>
                                  <p:childTnLst>
                                    <p:anim calcmode="lin" valueType="num">
                                      <p:cBhvr>
                                        <p:cTn id="197" dur="500"/>
                                        <p:tgtEl>
                                          <p:spTgt spid="2057"/>
                                        </p:tgtEl>
                                        <p:attrNameLst>
                                          <p:attrName>ppt_w</p:attrName>
                                        </p:attrNameLst>
                                      </p:cBhvr>
                                      <p:tavLst>
                                        <p:tav tm="0">
                                          <p:val>
                                            <p:strVal val="ppt_w"/>
                                          </p:val>
                                        </p:tav>
                                        <p:tav tm="100000">
                                          <p:val>
                                            <p:strVal val="ppt_w*0.70"/>
                                          </p:val>
                                        </p:tav>
                                      </p:tavLst>
                                    </p:anim>
                                    <p:anim calcmode="lin" valueType="num">
                                      <p:cBhvr>
                                        <p:cTn id="198" dur="500"/>
                                        <p:tgtEl>
                                          <p:spTgt spid="2057"/>
                                        </p:tgtEl>
                                        <p:attrNameLst>
                                          <p:attrName>ppt_h</p:attrName>
                                        </p:attrNameLst>
                                      </p:cBhvr>
                                      <p:tavLst>
                                        <p:tav tm="0">
                                          <p:val>
                                            <p:strVal val="ppt_h"/>
                                          </p:val>
                                        </p:tav>
                                        <p:tav tm="100000">
                                          <p:val>
                                            <p:strVal val="ppt_h"/>
                                          </p:val>
                                        </p:tav>
                                      </p:tavLst>
                                    </p:anim>
                                    <p:animEffect transition="out" filter="fade">
                                      <p:cBhvr>
                                        <p:cTn id="199" dur="500"/>
                                        <p:tgtEl>
                                          <p:spTgt spid="2057"/>
                                        </p:tgtEl>
                                      </p:cBhvr>
                                    </p:animEffect>
                                    <p:set>
                                      <p:cBhvr>
                                        <p:cTn id="200" dur="1" fill="hold">
                                          <p:stCondLst>
                                            <p:cond delay="499"/>
                                          </p:stCondLst>
                                        </p:cTn>
                                        <p:tgtEl>
                                          <p:spTgt spid="2057"/>
                                        </p:tgtEl>
                                        <p:attrNameLst>
                                          <p:attrName>style.visibility</p:attrName>
                                        </p:attrNameLst>
                                      </p:cBhvr>
                                      <p:to>
                                        <p:strVal val="hidden"/>
                                      </p:to>
                                    </p:set>
                                  </p:childTnLst>
                                </p:cTn>
                              </p:par>
                              <p:par>
                                <p:cTn id="201" presetID="55" presetClass="exit" presetSubtype="0" fill="hold" nodeType="withEffect">
                                  <p:stCondLst>
                                    <p:cond delay="1000"/>
                                  </p:stCondLst>
                                  <p:childTnLst>
                                    <p:anim calcmode="lin" valueType="num">
                                      <p:cBhvr>
                                        <p:cTn id="202" dur="500"/>
                                        <p:tgtEl>
                                          <p:spTgt spid="26"/>
                                        </p:tgtEl>
                                        <p:attrNameLst>
                                          <p:attrName>ppt_w</p:attrName>
                                        </p:attrNameLst>
                                      </p:cBhvr>
                                      <p:tavLst>
                                        <p:tav tm="0">
                                          <p:val>
                                            <p:strVal val="ppt_w"/>
                                          </p:val>
                                        </p:tav>
                                        <p:tav tm="100000">
                                          <p:val>
                                            <p:strVal val="ppt_w*0.70"/>
                                          </p:val>
                                        </p:tav>
                                      </p:tavLst>
                                    </p:anim>
                                    <p:anim calcmode="lin" valueType="num">
                                      <p:cBhvr>
                                        <p:cTn id="203" dur="500"/>
                                        <p:tgtEl>
                                          <p:spTgt spid="26"/>
                                        </p:tgtEl>
                                        <p:attrNameLst>
                                          <p:attrName>ppt_h</p:attrName>
                                        </p:attrNameLst>
                                      </p:cBhvr>
                                      <p:tavLst>
                                        <p:tav tm="0">
                                          <p:val>
                                            <p:strVal val="ppt_h"/>
                                          </p:val>
                                        </p:tav>
                                        <p:tav tm="100000">
                                          <p:val>
                                            <p:strVal val="ppt_h"/>
                                          </p:val>
                                        </p:tav>
                                      </p:tavLst>
                                    </p:anim>
                                    <p:animEffect transition="out" filter="fade">
                                      <p:cBhvr>
                                        <p:cTn id="204" dur="500"/>
                                        <p:tgtEl>
                                          <p:spTgt spid="26"/>
                                        </p:tgtEl>
                                      </p:cBhvr>
                                    </p:animEffect>
                                    <p:set>
                                      <p:cBhvr>
                                        <p:cTn id="205" dur="1" fill="hold">
                                          <p:stCondLst>
                                            <p:cond delay="499"/>
                                          </p:stCondLst>
                                        </p:cTn>
                                        <p:tgtEl>
                                          <p:spTgt spid="26"/>
                                        </p:tgtEl>
                                        <p:attrNameLst>
                                          <p:attrName>style.visibility</p:attrName>
                                        </p:attrNameLst>
                                      </p:cBhvr>
                                      <p:to>
                                        <p:strVal val="hidden"/>
                                      </p:to>
                                    </p:set>
                                  </p:childTnLst>
                                </p:cTn>
                              </p:par>
                            </p:childTnLst>
                          </p:cTn>
                        </p:par>
                        <p:par>
                          <p:cTn id="206" fill="hold">
                            <p:stCondLst>
                              <p:cond delay="20000"/>
                            </p:stCondLst>
                            <p:childTnLst>
                              <p:par>
                                <p:cTn id="207" presetID="55" presetClass="entr" presetSubtype="0" fill="hold" nodeType="afterEffect">
                                  <p:stCondLst>
                                    <p:cond delay="0"/>
                                  </p:stCondLst>
                                  <p:childTnLst>
                                    <p:set>
                                      <p:cBhvr>
                                        <p:cTn id="208" dur="1" fill="hold">
                                          <p:stCondLst>
                                            <p:cond delay="0"/>
                                          </p:stCondLst>
                                        </p:cTn>
                                        <p:tgtEl>
                                          <p:spTgt spid="2067"/>
                                        </p:tgtEl>
                                        <p:attrNameLst>
                                          <p:attrName>style.visibility</p:attrName>
                                        </p:attrNameLst>
                                      </p:cBhvr>
                                      <p:to>
                                        <p:strVal val="visible"/>
                                      </p:to>
                                    </p:set>
                                    <p:anim calcmode="lin" valueType="num">
                                      <p:cBhvr>
                                        <p:cTn id="209" dur="500" fill="hold"/>
                                        <p:tgtEl>
                                          <p:spTgt spid="2067"/>
                                        </p:tgtEl>
                                        <p:attrNameLst>
                                          <p:attrName>ppt_w</p:attrName>
                                        </p:attrNameLst>
                                      </p:cBhvr>
                                      <p:tavLst>
                                        <p:tav tm="0">
                                          <p:val>
                                            <p:strVal val="#ppt_w*0.70"/>
                                          </p:val>
                                        </p:tav>
                                        <p:tav tm="100000">
                                          <p:val>
                                            <p:strVal val="#ppt_w"/>
                                          </p:val>
                                        </p:tav>
                                      </p:tavLst>
                                    </p:anim>
                                    <p:anim calcmode="lin" valueType="num">
                                      <p:cBhvr>
                                        <p:cTn id="210" dur="500" fill="hold"/>
                                        <p:tgtEl>
                                          <p:spTgt spid="2067"/>
                                        </p:tgtEl>
                                        <p:attrNameLst>
                                          <p:attrName>ppt_h</p:attrName>
                                        </p:attrNameLst>
                                      </p:cBhvr>
                                      <p:tavLst>
                                        <p:tav tm="0">
                                          <p:val>
                                            <p:strVal val="#ppt_h"/>
                                          </p:val>
                                        </p:tav>
                                        <p:tav tm="100000">
                                          <p:val>
                                            <p:strVal val="#ppt_h"/>
                                          </p:val>
                                        </p:tav>
                                      </p:tavLst>
                                    </p:anim>
                                    <p:animEffect transition="in" filter="fade">
                                      <p:cBhvr>
                                        <p:cTn id="211" dur="500"/>
                                        <p:tgtEl>
                                          <p:spTgt spid="2067"/>
                                        </p:tgtEl>
                                      </p:cBhvr>
                                    </p:animEffect>
                                  </p:childTnLst>
                                </p:cTn>
                              </p:par>
                              <p:par>
                                <p:cTn id="212" presetID="55" presetClass="entr" presetSubtype="0" fill="hold" nodeType="withEffect">
                                  <p:stCondLst>
                                    <p:cond delay="0"/>
                                  </p:stCondLst>
                                  <p:childTnLst>
                                    <p:set>
                                      <p:cBhvr>
                                        <p:cTn id="213" dur="1" fill="hold">
                                          <p:stCondLst>
                                            <p:cond delay="0"/>
                                          </p:stCondLst>
                                        </p:cTn>
                                        <p:tgtEl>
                                          <p:spTgt spid="23"/>
                                        </p:tgtEl>
                                        <p:attrNameLst>
                                          <p:attrName>style.visibility</p:attrName>
                                        </p:attrNameLst>
                                      </p:cBhvr>
                                      <p:to>
                                        <p:strVal val="visible"/>
                                      </p:to>
                                    </p:set>
                                    <p:anim calcmode="lin" valueType="num">
                                      <p:cBhvr>
                                        <p:cTn id="214" dur="500" fill="hold"/>
                                        <p:tgtEl>
                                          <p:spTgt spid="23"/>
                                        </p:tgtEl>
                                        <p:attrNameLst>
                                          <p:attrName>ppt_w</p:attrName>
                                        </p:attrNameLst>
                                      </p:cBhvr>
                                      <p:tavLst>
                                        <p:tav tm="0">
                                          <p:val>
                                            <p:strVal val="#ppt_w*0.70"/>
                                          </p:val>
                                        </p:tav>
                                        <p:tav tm="100000">
                                          <p:val>
                                            <p:strVal val="#ppt_w"/>
                                          </p:val>
                                        </p:tav>
                                      </p:tavLst>
                                    </p:anim>
                                    <p:anim calcmode="lin" valueType="num">
                                      <p:cBhvr>
                                        <p:cTn id="215" dur="500" fill="hold"/>
                                        <p:tgtEl>
                                          <p:spTgt spid="23"/>
                                        </p:tgtEl>
                                        <p:attrNameLst>
                                          <p:attrName>ppt_h</p:attrName>
                                        </p:attrNameLst>
                                      </p:cBhvr>
                                      <p:tavLst>
                                        <p:tav tm="0">
                                          <p:val>
                                            <p:strVal val="#ppt_h"/>
                                          </p:val>
                                        </p:tav>
                                        <p:tav tm="100000">
                                          <p:val>
                                            <p:strVal val="#ppt_h"/>
                                          </p:val>
                                        </p:tav>
                                      </p:tavLst>
                                    </p:anim>
                                    <p:animEffect transition="in" filter="fade">
                                      <p:cBhvr>
                                        <p:cTn id="216" dur="500"/>
                                        <p:tgtEl>
                                          <p:spTgt spid="23"/>
                                        </p:tgtEl>
                                      </p:cBhvr>
                                    </p:animEffect>
                                  </p:childTnLst>
                                </p:cTn>
                              </p:par>
                            </p:childTnLst>
                          </p:cTn>
                        </p:par>
                        <p:par>
                          <p:cTn id="217" fill="hold">
                            <p:stCondLst>
                              <p:cond delay="20500"/>
                            </p:stCondLst>
                            <p:childTnLst>
                              <p:par>
                                <p:cTn id="218" presetID="55" presetClass="exit" presetSubtype="0" fill="hold" nodeType="afterEffect">
                                  <p:stCondLst>
                                    <p:cond delay="1000"/>
                                  </p:stCondLst>
                                  <p:childTnLst>
                                    <p:anim calcmode="lin" valueType="num">
                                      <p:cBhvr>
                                        <p:cTn id="219" dur="500"/>
                                        <p:tgtEl>
                                          <p:spTgt spid="2067"/>
                                        </p:tgtEl>
                                        <p:attrNameLst>
                                          <p:attrName>ppt_w</p:attrName>
                                        </p:attrNameLst>
                                      </p:cBhvr>
                                      <p:tavLst>
                                        <p:tav tm="0">
                                          <p:val>
                                            <p:strVal val="ppt_w"/>
                                          </p:val>
                                        </p:tav>
                                        <p:tav tm="100000">
                                          <p:val>
                                            <p:strVal val="ppt_w*0.70"/>
                                          </p:val>
                                        </p:tav>
                                      </p:tavLst>
                                    </p:anim>
                                    <p:anim calcmode="lin" valueType="num">
                                      <p:cBhvr>
                                        <p:cTn id="220" dur="500"/>
                                        <p:tgtEl>
                                          <p:spTgt spid="2067"/>
                                        </p:tgtEl>
                                        <p:attrNameLst>
                                          <p:attrName>ppt_h</p:attrName>
                                        </p:attrNameLst>
                                      </p:cBhvr>
                                      <p:tavLst>
                                        <p:tav tm="0">
                                          <p:val>
                                            <p:strVal val="ppt_h"/>
                                          </p:val>
                                        </p:tav>
                                        <p:tav tm="100000">
                                          <p:val>
                                            <p:strVal val="ppt_h"/>
                                          </p:val>
                                        </p:tav>
                                      </p:tavLst>
                                    </p:anim>
                                    <p:animEffect transition="out" filter="fade">
                                      <p:cBhvr>
                                        <p:cTn id="221" dur="500"/>
                                        <p:tgtEl>
                                          <p:spTgt spid="2067"/>
                                        </p:tgtEl>
                                      </p:cBhvr>
                                    </p:animEffect>
                                    <p:set>
                                      <p:cBhvr>
                                        <p:cTn id="222" dur="1" fill="hold">
                                          <p:stCondLst>
                                            <p:cond delay="499"/>
                                          </p:stCondLst>
                                        </p:cTn>
                                        <p:tgtEl>
                                          <p:spTgt spid="2067"/>
                                        </p:tgtEl>
                                        <p:attrNameLst>
                                          <p:attrName>style.visibility</p:attrName>
                                        </p:attrNameLst>
                                      </p:cBhvr>
                                      <p:to>
                                        <p:strVal val="hidden"/>
                                      </p:to>
                                    </p:set>
                                  </p:childTnLst>
                                </p:cTn>
                              </p:par>
                              <p:par>
                                <p:cTn id="223" presetID="55" presetClass="exit" presetSubtype="0" fill="hold" nodeType="withEffect">
                                  <p:stCondLst>
                                    <p:cond delay="1000"/>
                                  </p:stCondLst>
                                  <p:childTnLst>
                                    <p:anim calcmode="lin" valueType="num">
                                      <p:cBhvr>
                                        <p:cTn id="224" dur="500"/>
                                        <p:tgtEl>
                                          <p:spTgt spid="23"/>
                                        </p:tgtEl>
                                        <p:attrNameLst>
                                          <p:attrName>ppt_w</p:attrName>
                                        </p:attrNameLst>
                                      </p:cBhvr>
                                      <p:tavLst>
                                        <p:tav tm="0">
                                          <p:val>
                                            <p:strVal val="ppt_w"/>
                                          </p:val>
                                        </p:tav>
                                        <p:tav tm="100000">
                                          <p:val>
                                            <p:strVal val="ppt_w*0.70"/>
                                          </p:val>
                                        </p:tav>
                                      </p:tavLst>
                                    </p:anim>
                                    <p:anim calcmode="lin" valueType="num">
                                      <p:cBhvr>
                                        <p:cTn id="225" dur="500"/>
                                        <p:tgtEl>
                                          <p:spTgt spid="23"/>
                                        </p:tgtEl>
                                        <p:attrNameLst>
                                          <p:attrName>ppt_h</p:attrName>
                                        </p:attrNameLst>
                                      </p:cBhvr>
                                      <p:tavLst>
                                        <p:tav tm="0">
                                          <p:val>
                                            <p:strVal val="ppt_h"/>
                                          </p:val>
                                        </p:tav>
                                        <p:tav tm="100000">
                                          <p:val>
                                            <p:strVal val="ppt_h"/>
                                          </p:val>
                                        </p:tav>
                                      </p:tavLst>
                                    </p:anim>
                                    <p:animEffect transition="out" filter="fade">
                                      <p:cBhvr>
                                        <p:cTn id="226" dur="500"/>
                                        <p:tgtEl>
                                          <p:spTgt spid="23"/>
                                        </p:tgtEl>
                                      </p:cBhvr>
                                    </p:animEffect>
                                    <p:set>
                                      <p:cBhvr>
                                        <p:cTn id="22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00B050"/>
            </a:gs>
            <a:gs pos="50000">
              <a:srgbClr val="9CB86E"/>
            </a:gs>
            <a:gs pos="100000">
              <a:srgbClr val="156B13"/>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it-IT" dirty="0" smtClean="0"/>
              <a:t>La fortezza (2008)</a:t>
            </a:r>
          </a:p>
        </p:txBody>
      </p:sp>
      <p:sp>
        <p:nvSpPr>
          <p:cNvPr id="4099" name="Rectangle 3"/>
          <p:cNvSpPr>
            <a:spLocks noGrp="1" noChangeArrowheads="1"/>
          </p:cNvSpPr>
          <p:nvPr>
            <p:ph type="body" sz="half" idx="1"/>
          </p:nvPr>
        </p:nvSpPr>
        <p:spPr>
          <a:xfrm>
            <a:off x="500034" y="1285860"/>
            <a:ext cx="4038600" cy="4929222"/>
          </a:xfrm>
        </p:spPr>
        <p:txBody>
          <a:bodyPr/>
          <a:lstStyle/>
          <a:p>
            <a:pPr eaLnBrk="1" hangingPunct="1">
              <a:lnSpc>
                <a:spcPct val="80000"/>
              </a:lnSpc>
            </a:pPr>
            <a:r>
              <a:rPr lang="it-IT" sz="4000" b="1" spc="300" dirty="0" smtClean="0"/>
              <a:t>L</a:t>
            </a:r>
            <a:r>
              <a:rPr lang="it-IT" sz="1200" b="1" dirty="0" smtClean="0"/>
              <a:t>a Fortezza di Civitella del Tronto   </a:t>
            </a:r>
            <a:r>
              <a:rPr lang="it-IT" sz="1200" dirty="0" smtClean="0"/>
              <a:t> La Fortezza di Civitella del Tronto è una delle opere di ingegneria militare più imponenti sorte sul territorio italiano; con i suoi oltre 500 metri di lunghezza e i 25.000 metri quadrati di superficie complessiva, la struttura rappresentava un baluardo insormontabile per i nemici ai confini settentrionali dei vari Reami napoletani. </a:t>
            </a:r>
            <a:br>
              <a:rPr lang="it-IT" sz="1200" dirty="0" smtClean="0"/>
            </a:br>
            <a:r>
              <a:rPr lang="it-IT" sz="1200" dirty="0" smtClean="0"/>
              <a:t>Tutta l’importanza di Civitella risiedeva nella decisione presa, intorno alla fine del XIII secolo, dagli Angioini - dominatori del Sud Italia - e dai papalini di posizionare a pochi chilometri da noi il confine fra Regno di Napoli e il nascente Stato pontificio; questo motivo di carattere geografico, unito alla natura aspra dei luoghi che rendeva assai facile fortificare Civitella, fece del nostro paese, nel tempo, uno dei punti strategicamente più importanti per il controllo dei confini e delle dogane settentrionali.</a:t>
            </a:r>
            <a:br>
              <a:rPr lang="it-IT" sz="1200" dirty="0" smtClean="0"/>
            </a:br>
            <a:r>
              <a:rPr lang="it-IT" sz="1200" dirty="0" smtClean="0"/>
              <a:t>La Fortezza, così come strutturata oggi, nasce comunque più tardi, esattamente a partire dal 1559 (dopo, quindi, la vittoriosa resistenza ai soldati francesi capitanati dal Duca di Guisa), sotto il regno di Filippo II di Spagna: le preesistenti fortificazioni angioine ed aragonesi vengono completamente demolite in quanto superate dalle nuove tecniche militari d’assedio (l’uso, cioè, dei cannoni) che necessitavano, come risposta, di </a:t>
            </a:r>
            <a:r>
              <a:rPr lang="it-IT" sz="1200" u="sng" dirty="0" smtClean="0"/>
              <a:t>mura di cinta molto spesse ed inclinate</a:t>
            </a:r>
            <a:r>
              <a:rPr lang="it-IT" sz="1200" dirty="0" smtClean="0"/>
              <a:t>   per attutire l’azione dirompente della palla di ferro.</a:t>
            </a:r>
          </a:p>
        </p:txBody>
      </p:sp>
      <p:sp>
        <p:nvSpPr>
          <p:cNvPr id="4100" name="Rectangle 4"/>
          <p:cNvSpPr>
            <a:spLocks noChangeArrowheads="1"/>
          </p:cNvSpPr>
          <p:nvPr/>
        </p:nvSpPr>
        <p:spPr bwMode="auto">
          <a:xfrm>
            <a:off x="827088" y="6237288"/>
            <a:ext cx="4679950" cy="366712"/>
          </a:xfrm>
          <a:prstGeom prst="rect">
            <a:avLst/>
          </a:prstGeom>
          <a:noFill/>
          <a:ln w="9525">
            <a:noFill/>
            <a:miter lim="800000"/>
            <a:headEnd/>
            <a:tailEnd/>
          </a:ln>
        </p:spPr>
        <p:txBody>
          <a:bodyPr wrap="none">
            <a:spAutoFit/>
          </a:bodyPr>
          <a:lstStyle/>
          <a:p>
            <a:r>
              <a:rPr lang="it-IT">
                <a:hlinkClick r:id="rId2"/>
              </a:rPr>
              <a:t>http://www.fortezzacivitella.it/lafortezza1.htm</a:t>
            </a:r>
            <a:endParaRPr lang="it-IT"/>
          </a:p>
        </p:txBody>
      </p:sp>
      <p:pic>
        <p:nvPicPr>
          <p:cNvPr id="5130" name="Picture 10" descr="civitellaanselmi"/>
          <p:cNvPicPr>
            <a:picLocks noChangeAspect="1" noChangeArrowheads="1"/>
          </p:cNvPicPr>
          <p:nvPr/>
        </p:nvPicPr>
        <p:blipFill>
          <a:blip r:embed="rId3"/>
          <a:srcRect/>
          <a:stretch>
            <a:fillRect/>
          </a:stretch>
        </p:blipFill>
        <p:spPr bwMode="auto">
          <a:xfrm>
            <a:off x="4714876" y="1571612"/>
            <a:ext cx="3913187" cy="439261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style.rotation</p:attrName>
                                        </p:attrNameLst>
                                      </p:cBhvr>
                                      <p:tavLst>
                                        <p:tav tm="0">
                                          <p:val>
                                            <p:fltVal val="90"/>
                                          </p:val>
                                        </p:tav>
                                        <p:tav tm="100000">
                                          <p:val>
                                            <p:fltVal val="0"/>
                                          </p:val>
                                        </p:tav>
                                      </p:tavLst>
                                    </p:anim>
                                    <p:animEffect transition="in" filter="fade">
                                      <p:cBhvr>
                                        <p:cTn id="10" dur="500"/>
                                        <p:tgtEl>
                                          <p:spTgt spid="4098"/>
                                        </p:tgtEl>
                                      </p:cBhvr>
                                    </p:animEffect>
                                  </p:childTnLst>
                                </p:cTn>
                              </p:par>
                            </p:childTnLst>
                          </p:cTn>
                        </p:par>
                        <p:par>
                          <p:cTn id="11" fill="hold">
                            <p:stCondLst>
                              <p:cond delay="875"/>
                            </p:stCondLst>
                            <p:childTnLst>
                              <p:par>
                                <p:cTn id="12" presetID="37" presetClass="entr" presetSubtype="0"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fade">
                                      <p:cBhvr>
                                        <p:cTn id="14" dur="1000"/>
                                        <p:tgtEl>
                                          <p:spTgt spid="4099">
                                            <p:txEl>
                                              <p:pRg st="0" end="0"/>
                                            </p:txEl>
                                          </p:spTgt>
                                        </p:tgtEl>
                                      </p:cBhvr>
                                    </p:animEffect>
                                    <p:anim calcmode="lin" valueType="num">
                                      <p:cBhvr>
                                        <p:cTn id="15" dur="1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4099">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099">
                                            <p:txEl>
                                              <p:pRg st="0" end="0"/>
                                            </p:txEl>
                                          </p:spTgt>
                                        </p:tgtEl>
                                        <p:attrNameLst>
                                          <p:attrName>ppt_y</p:attrName>
                                        </p:attrNameLst>
                                      </p:cBhvr>
                                      <p:tavLst>
                                        <p:tav tm="0">
                                          <p:val>
                                            <p:strVal val="#ppt_y-.03"/>
                                          </p:val>
                                        </p:tav>
                                        <p:tav tm="100000">
                                          <p:val>
                                            <p:strVal val="#ppt_y"/>
                                          </p:val>
                                        </p:tav>
                                      </p:tavLst>
                                    </p:anim>
                                  </p:childTnLst>
                                </p:cTn>
                              </p:par>
                            </p:childTnLst>
                          </p:cTn>
                        </p:par>
                        <p:par>
                          <p:cTn id="18" fill="hold">
                            <p:stCondLst>
                              <p:cond delay="1875"/>
                            </p:stCondLst>
                            <p:childTnLst>
                              <p:par>
                                <p:cTn id="19" presetID="10" presetClass="entr" presetSubtype="0" fill="hold" nodeType="afterEffect">
                                  <p:stCondLst>
                                    <p:cond delay="0"/>
                                  </p:stCondLst>
                                  <p:childTnLst>
                                    <p:set>
                                      <p:cBhvr>
                                        <p:cTn id="20" dur="1" fill="hold">
                                          <p:stCondLst>
                                            <p:cond delay="0"/>
                                          </p:stCondLst>
                                        </p:cTn>
                                        <p:tgtEl>
                                          <p:spTgt spid="5130"/>
                                        </p:tgtEl>
                                        <p:attrNameLst>
                                          <p:attrName>style.visibility</p:attrName>
                                        </p:attrNameLst>
                                      </p:cBhvr>
                                      <p:to>
                                        <p:strVal val="visible"/>
                                      </p:to>
                                    </p:set>
                                    <p:animEffect transition="in" filter="fade">
                                      <p:cBhvr>
                                        <p:cTn id="21" dur="2000"/>
                                        <p:tgtEl>
                                          <p:spTgt spid="5130"/>
                                        </p:tgtEl>
                                      </p:cBhvr>
                                    </p:animEffect>
                                  </p:childTnLst>
                                </p:cTn>
                              </p:par>
                            </p:childTnLst>
                          </p:cTn>
                        </p:par>
                        <p:par>
                          <p:cTn id="22" fill="hold">
                            <p:stCondLst>
                              <p:cond delay="3875"/>
                            </p:stCondLst>
                            <p:childTnLst>
                              <p:par>
                                <p:cTn id="23" presetID="39" presetClass="entr" presetSubtype="0" accel="100000" fill="hold" grpId="0" nodeType="afterEffect">
                                  <p:stCondLst>
                                    <p:cond delay="0"/>
                                  </p:stCondLst>
                                  <p:childTnLst>
                                    <p:set>
                                      <p:cBhvr>
                                        <p:cTn id="24" dur="1" fill="hold">
                                          <p:stCondLst>
                                            <p:cond delay="0"/>
                                          </p:stCondLst>
                                        </p:cTn>
                                        <p:tgtEl>
                                          <p:spTgt spid="4100"/>
                                        </p:tgtEl>
                                        <p:attrNameLst>
                                          <p:attrName>style.visibility</p:attrName>
                                        </p:attrNameLst>
                                      </p:cBhvr>
                                      <p:to>
                                        <p:strVal val="visible"/>
                                      </p:to>
                                    </p:set>
                                    <p:anim calcmode="lin" valueType="num">
                                      <p:cBhvr>
                                        <p:cTn id="25" dur="500" fill="hold"/>
                                        <p:tgtEl>
                                          <p:spTgt spid="4100"/>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4100"/>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4100"/>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41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it-IT" smtClean="0"/>
              <a:t>La Fortezza (1900)</a:t>
            </a:r>
          </a:p>
        </p:txBody>
      </p:sp>
      <p:pic>
        <p:nvPicPr>
          <p:cNvPr id="9220" name="Picture 4" descr="fortezza"/>
          <p:cNvPicPr>
            <a:picLocks noChangeAspect="1" noChangeArrowheads="1"/>
          </p:cNvPicPr>
          <p:nvPr/>
        </p:nvPicPr>
        <p:blipFill>
          <a:blip r:embed="rId2"/>
          <a:srcRect/>
          <a:stretch>
            <a:fillRect/>
          </a:stretch>
        </p:blipFill>
        <p:spPr bwMode="auto">
          <a:xfrm>
            <a:off x="785786" y="1500174"/>
            <a:ext cx="7311567" cy="22114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9221" name="Picture 5" descr="Scan0009"/>
          <p:cNvPicPr>
            <a:picLocks noChangeAspect="1" noChangeArrowheads="1"/>
          </p:cNvPicPr>
          <p:nvPr/>
        </p:nvPicPr>
        <p:blipFill>
          <a:blip r:embed="rId3"/>
          <a:srcRect/>
          <a:stretch>
            <a:fillRect/>
          </a:stretch>
        </p:blipFill>
        <p:spPr bwMode="auto">
          <a:xfrm>
            <a:off x="785786" y="3999837"/>
            <a:ext cx="7358114" cy="218030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out)">
                                      <p:cBhvr>
                                        <p:cTn id="7" dur="1000"/>
                                        <p:tgtEl>
                                          <p:spTgt spid="9218"/>
                                        </p:tgtEl>
                                      </p:cBhvr>
                                    </p:animEffect>
                                  </p:childTnLst>
                                </p:cTn>
                              </p:par>
                            </p:childTnLst>
                          </p:cTn>
                        </p:par>
                        <p:par>
                          <p:cTn id="8" fill="hold">
                            <p:stCondLst>
                              <p:cond delay="1000"/>
                            </p:stCondLst>
                            <p:childTnLst>
                              <p:par>
                                <p:cTn id="9" presetID="4" presetClass="entr" presetSubtype="32" fill="hold" nodeType="afterEffect">
                                  <p:stCondLst>
                                    <p:cond delay="0"/>
                                  </p:stCondLst>
                                  <p:childTnLst>
                                    <p:set>
                                      <p:cBhvr>
                                        <p:cTn id="10" dur="1" fill="hold">
                                          <p:stCondLst>
                                            <p:cond delay="0"/>
                                          </p:stCondLst>
                                        </p:cTn>
                                        <p:tgtEl>
                                          <p:spTgt spid="9220"/>
                                        </p:tgtEl>
                                        <p:attrNameLst>
                                          <p:attrName>style.visibility</p:attrName>
                                        </p:attrNameLst>
                                      </p:cBhvr>
                                      <p:to>
                                        <p:strVal val="visible"/>
                                      </p:to>
                                    </p:set>
                                    <p:animEffect transition="in" filter="box(out)">
                                      <p:cBhvr>
                                        <p:cTn id="11" dur="500"/>
                                        <p:tgtEl>
                                          <p:spTgt spid="9220"/>
                                        </p:tgtEl>
                                      </p:cBhvr>
                                    </p:animEffect>
                                  </p:childTnLst>
                                </p:cTn>
                              </p:par>
                              <p:par>
                                <p:cTn id="12" presetID="20" presetClass="entr" presetSubtype="0" fill="hold" nodeType="withEffect">
                                  <p:stCondLst>
                                    <p:cond delay="1000"/>
                                  </p:stCondLst>
                                  <p:childTnLst>
                                    <p:set>
                                      <p:cBhvr>
                                        <p:cTn id="13" dur="1" fill="hold">
                                          <p:stCondLst>
                                            <p:cond delay="0"/>
                                          </p:stCondLst>
                                        </p:cTn>
                                        <p:tgtEl>
                                          <p:spTgt spid="9221"/>
                                        </p:tgtEl>
                                        <p:attrNameLst>
                                          <p:attrName>style.visibility</p:attrName>
                                        </p:attrNameLst>
                                      </p:cBhvr>
                                      <p:to>
                                        <p:strVal val="visible"/>
                                      </p:to>
                                    </p:set>
                                    <p:animEffect transition="in" filter="wedge">
                                      <p:cBhvr>
                                        <p:cTn id="14"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t-IT" smtClean="0"/>
              <a:t>Eventi Fortezza </a:t>
            </a:r>
          </a:p>
        </p:txBody>
      </p:sp>
      <p:sp>
        <p:nvSpPr>
          <p:cNvPr id="6147" name="Rectangle 3"/>
          <p:cNvSpPr>
            <a:spLocks noGrp="1" noChangeArrowheads="1"/>
          </p:cNvSpPr>
          <p:nvPr>
            <p:ph type="body" idx="1"/>
          </p:nvPr>
        </p:nvSpPr>
        <p:spPr>
          <a:xfrm>
            <a:off x="457200" y="1600201"/>
            <a:ext cx="4400552" cy="1900237"/>
          </a:xfrm>
        </p:spPr>
        <p:txBody>
          <a:bodyPr/>
          <a:lstStyle/>
          <a:p>
            <a:pPr eaLnBrk="1" hangingPunct="1"/>
            <a:r>
              <a:rPr lang="it-IT" sz="2000" dirty="0" smtClean="0"/>
              <a:t>11/</a:t>
            </a:r>
            <a:r>
              <a:rPr lang="it-IT" sz="2000" dirty="0" err="1" smtClean="0"/>
              <a:t>11</a:t>
            </a:r>
            <a:r>
              <a:rPr lang="it-IT" sz="2000" dirty="0" smtClean="0"/>
              <a:t> San Martino sotto le stelle.</a:t>
            </a:r>
          </a:p>
          <a:p>
            <a:pPr eaLnBrk="1" hangingPunct="1"/>
            <a:r>
              <a:rPr lang="it-IT" sz="2000" dirty="0" smtClean="0"/>
              <a:t>Mostra di armi e divise.</a:t>
            </a:r>
          </a:p>
          <a:p>
            <a:pPr eaLnBrk="1" hangingPunct="1"/>
            <a:r>
              <a:rPr lang="it-IT" sz="2000" dirty="0" smtClean="0"/>
              <a:t>Concerti vari.</a:t>
            </a:r>
          </a:p>
          <a:p>
            <a:pPr eaLnBrk="1" hangingPunct="1"/>
            <a:r>
              <a:rPr lang="it-IT" sz="2000" dirty="0" smtClean="0"/>
              <a:t>A la corte de </a:t>
            </a:r>
            <a:r>
              <a:rPr lang="it-IT" sz="2000" dirty="0" err="1" smtClean="0"/>
              <a:t>lu</a:t>
            </a:r>
            <a:r>
              <a:rPr lang="it-IT" sz="2000" dirty="0" smtClean="0"/>
              <a:t> governatore.</a:t>
            </a:r>
          </a:p>
          <a:p>
            <a:pPr eaLnBrk="1" hangingPunct="1"/>
            <a:endParaRPr lang="it-IT" sz="2000" dirty="0" smtClean="0"/>
          </a:p>
          <a:p>
            <a:pPr eaLnBrk="1" hangingPunct="1">
              <a:buFontTx/>
              <a:buNone/>
            </a:pPr>
            <a:endParaRPr lang="it-IT" dirty="0" smtClean="0"/>
          </a:p>
        </p:txBody>
      </p:sp>
      <p:pic>
        <p:nvPicPr>
          <p:cNvPr id="6149" name="Picture 5" descr="IMG_4268"/>
          <p:cNvPicPr>
            <a:picLocks noChangeAspect="1" noChangeArrowheads="1"/>
          </p:cNvPicPr>
          <p:nvPr/>
        </p:nvPicPr>
        <p:blipFill>
          <a:blip r:embed="rId2"/>
          <a:srcRect/>
          <a:stretch>
            <a:fillRect/>
          </a:stretch>
        </p:blipFill>
        <p:spPr bwMode="auto">
          <a:xfrm>
            <a:off x="4929190" y="1285860"/>
            <a:ext cx="3952860" cy="2662241"/>
          </a:xfrm>
          <a:prstGeom prst="rect">
            <a:avLst/>
          </a:prstGeom>
          <a:noFill/>
          <a:ln w="9525">
            <a:noFill/>
            <a:miter lim="800000"/>
            <a:headEnd/>
            <a:tailEnd/>
          </a:ln>
        </p:spPr>
      </p:pic>
      <p:pic>
        <p:nvPicPr>
          <p:cNvPr id="5" name="Picture 5" descr="locandina%20corte%202006"/>
          <p:cNvPicPr>
            <a:picLocks noChangeAspect="1" noChangeArrowheads="1"/>
          </p:cNvPicPr>
          <p:nvPr/>
        </p:nvPicPr>
        <p:blipFill>
          <a:blip r:embed="rId3" cstate="print"/>
          <a:srcRect/>
          <a:stretch>
            <a:fillRect/>
          </a:stretch>
        </p:blipFill>
        <p:spPr bwMode="auto">
          <a:xfrm>
            <a:off x="357159" y="3214686"/>
            <a:ext cx="2500330" cy="2777993"/>
          </a:xfrm>
          <a:prstGeom prst="rect">
            <a:avLst/>
          </a:prstGeom>
          <a:noFill/>
          <a:ln w="9525">
            <a:noFill/>
            <a:miter lim="800000"/>
            <a:headEnd/>
            <a:tailEnd/>
          </a:ln>
        </p:spPr>
      </p:pic>
      <p:pic>
        <p:nvPicPr>
          <p:cNvPr id="6" name="Picture 5" descr="image002"/>
          <p:cNvPicPr>
            <a:picLocks noChangeAspect="1" noChangeArrowheads="1"/>
          </p:cNvPicPr>
          <p:nvPr/>
        </p:nvPicPr>
        <p:blipFill>
          <a:blip r:embed="rId4"/>
          <a:srcRect/>
          <a:stretch>
            <a:fillRect/>
          </a:stretch>
        </p:blipFill>
        <p:spPr bwMode="auto">
          <a:xfrm>
            <a:off x="4143372" y="5143512"/>
            <a:ext cx="1043526" cy="1374770"/>
          </a:xfrm>
          <a:prstGeom prst="rect">
            <a:avLst/>
          </a:prstGeom>
          <a:noFill/>
          <a:ln w="9525">
            <a:noFill/>
            <a:miter lim="800000"/>
            <a:headEnd/>
            <a:tailEnd/>
          </a:ln>
        </p:spPr>
      </p:pic>
      <p:pic>
        <p:nvPicPr>
          <p:cNvPr id="7" name="Picture 7" descr="image005"/>
          <p:cNvPicPr>
            <a:picLocks noChangeAspect="1" noChangeArrowheads="1"/>
          </p:cNvPicPr>
          <p:nvPr/>
        </p:nvPicPr>
        <p:blipFill>
          <a:blip r:embed="rId5"/>
          <a:srcRect/>
          <a:stretch>
            <a:fillRect/>
          </a:stretch>
        </p:blipFill>
        <p:spPr bwMode="auto">
          <a:xfrm>
            <a:off x="5429256" y="5143512"/>
            <a:ext cx="1160436" cy="1374770"/>
          </a:xfrm>
          <a:prstGeom prst="rect">
            <a:avLst/>
          </a:prstGeom>
          <a:noFill/>
          <a:ln w="9525">
            <a:noFill/>
            <a:miter lim="800000"/>
            <a:headEnd/>
            <a:tailEnd/>
          </a:ln>
        </p:spPr>
      </p:pic>
      <p:pic>
        <p:nvPicPr>
          <p:cNvPr id="8" name="Picture 9" descr="image008"/>
          <p:cNvPicPr>
            <a:picLocks noChangeAspect="1" noChangeArrowheads="1"/>
          </p:cNvPicPr>
          <p:nvPr/>
        </p:nvPicPr>
        <p:blipFill>
          <a:blip r:embed="rId6"/>
          <a:srcRect/>
          <a:stretch>
            <a:fillRect/>
          </a:stretch>
        </p:blipFill>
        <p:spPr bwMode="auto">
          <a:xfrm>
            <a:off x="6858016" y="5143512"/>
            <a:ext cx="1108476" cy="1374770"/>
          </a:xfrm>
          <a:prstGeom prst="rect">
            <a:avLst/>
          </a:prstGeom>
          <a:noFill/>
          <a:ln w="9525">
            <a:noFill/>
            <a:miter lim="800000"/>
            <a:headEnd/>
            <a:tailEnd/>
          </a:ln>
        </p:spPr>
      </p:pic>
      <p:sp>
        <p:nvSpPr>
          <p:cNvPr id="9" name="Rettangolo 8"/>
          <p:cNvSpPr/>
          <p:nvPr/>
        </p:nvSpPr>
        <p:spPr>
          <a:xfrm>
            <a:off x="4286248" y="4572008"/>
            <a:ext cx="3506153" cy="369332"/>
          </a:xfrm>
          <a:prstGeom prst="rect">
            <a:avLst/>
          </a:prstGeom>
        </p:spPr>
        <p:txBody>
          <a:bodyPr wrap="none">
            <a:spAutoFit/>
          </a:bodyPr>
          <a:lstStyle/>
          <a:p>
            <a:r>
              <a:rPr lang="it-IT" dirty="0" smtClean="0"/>
              <a:t>Alcuni libri su Civitella del Tronto</a:t>
            </a:r>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strVal val="#ppt_w*0.70"/>
                                          </p:val>
                                        </p:tav>
                                        <p:tav tm="100000">
                                          <p:val>
                                            <p:strVal val="#ppt_w"/>
                                          </p:val>
                                        </p:tav>
                                      </p:tavLst>
                                    </p:anim>
                                    <p:anim calcmode="lin" valueType="num">
                                      <p:cBhvr>
                                        <p:cTn id="8" dur="1000" fill="hold"/>
                                        <p:tgtEl>
                                          <p:spTgt spid="6146"/>
                                        </p:tgtEl>
                                        <p:attrNameLst>
                                          <p:attrName>ppt_h</p:attrName>
                                        </p:attrNameLst>
                                      </p:cBhvr>
                                      <p:tavLst>
                                        <p:tav tm="0">
                                          <p:val>
                                            <p:strVal val="#ppt_h"/>
                                          </p:val>
                                        </p:tav>
                                        <p:tav tm="100000">
                                          <p:val>
                                            <p:strVal val="#ppt_h"/>
                                          </p:val>
                                        </p:tav>
                                      </p:tavLst>
                                    </p:anim>
                                    <p:animEffect transition="in" filter="fade">
                                      <p:cBhvr>
                                        <p:cTn id="9" dur="1000"/>
                                        <p:tgtEl>
                                          <p:spTgt spid="6146"/>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6147">
                                            <p:txEl>
                                              <p:pRg st="0" end="0"/>
                                            </p:txEl>
                                          </p:spTgt>
                                        </p:tgtEl>
                                        <p:attrNameLst>
                                          <p:attrName>style.visibility</p:attrName>
                                        </p:attrNameLst>
                                      </p:cBhvr>
                                      <p:to>
                                        <p:strVal val="visible"/>
                                      </p:to>
                                    </p:set>
                                    <p:anim calcmode="lin" valueType="num">
                                      <p:cBhvr>
                                        <p:cTn id="13" dur="500" fill="hold"/>
                                        <p:tgtEl>
                                          <p:spTgt spid="6147">
                                            <p:txEl>
                                              <p:pRg st="0" end="0"/>
                                            </p:txEl>
                                          </p:spTgt>
                                        </p:tgtEl>
                                        <p:attrNameLst>
                                          <p:attrName>ppt_w</p:attrName>
                                        </p:attrNameLst>
                                      </p:cBhvr>
                                      <p:tavLst>
                                        <p:tav tm="0">
                                          <p:val>
                                            <p:strVal val="#ppt_w+.3"/>
                                          </p:val>
                                        </p:tav>
                                        <p:tav tm="100000">
                                          <p:val>
                                            <p:strVal val="#ppt_w"/>
                                          </p:val>
                                        </p:tav>
                                      </p:tavLst>
                                    </p:anim>
                                    <p:anim calcmode="lin" valueType="num">
                                      <p:cBhvr>
                                        <p:cTn id="14" dur="5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15" dur="500"/>
                                        <p:tgtEl>
                                          <p:spTgt spid="6147">
                                            <p:txEl>
                                              <p:pRg st="0" end="0"/>
                                            </p:txEl>
                                          </p:spTgt>
                                        </p:tgtEl>
                                      </p:cBhvr>
                                    </p:animEffect>
                                  </p:childTnLst>
                                </p:cTn>
                              </p:par>
                            </p:childTnLst>
                          </p:cTn>
                        </p:par>
                        <p:par>
                          <p:cTn id="16" fill="hold">
                            <p:stCondLst>
                              <p:cond delay="1500"/>
                            </p:stCondLst>
                            <p:childTnLst>
                              <p:par>
                                <p:cTn id="17" presetID="50" presetClass="entr" presetSubtype="0" decel="100000" fill="hold" grpId="0" nodeType="after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p:cTn id="19" dur="500" fill="hold"/>
                                        <p:tgtEl>
                                          <p:spTgt spid="6147">
                                            <p:txEl>
                                              <p:pRg st="1" end="1"/>
                                            </p:txEl>
                                          </p:spTgt>
                                        </p:tgtEl>
                                        <p:attrNameLst>
                                          <p:attrName>ppt_w</p:attrName>
                                        </p:attrNameLst>
                                      </p:cBhvr>
                                      <p:tavLst>
                                        <p:tav tm="0">
                                          <p:val>
                                            <p:strVal val="#ppt_w+.3"/>
                                          </p:val>
                                        </p:tav>
                                        <p:tav tm="100000">
                                          <p:val>
                                            <p:strVal val="#ppt_w"/>
                                          </p:val>
                                        </p:tav>
                                      </p:tavLst>
                                    </p:anim>
                                    <p:anim calcmode="lin" valueType="num">
                                      <p:cBhvr>
                                        <p:cTn id="20" dur="5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21" dur="500"/>
                                        <p:tgtEl>
                                          <p:spTgt spid="6147">
                                            <p:txEl>
                                              <p:pRg st="1" end="1"/>
                                            </p:txEl>
                                          </p:spTgt>
                                        </p:tgtEl>
                                      </p:cBhvr>
                                    </p:animEffect>
                                  </p:childTnLst>
                                </p:cTn>
                              </p:par>
                            </p:childTnLst>
                          </p:cTn>
                        </p:par>
                        <p:par>
                          <p:cTn id="22" fill="hold">
                            <p:stCondLst>
                              <p:cond delay="2000"/>
                            </p:stCondLst>
                            <p:childTnLst>
                              <p:par>
                                <p:cTn id="23" presetID="50" presetClass="entr" presetSubtype="0" decel="100000" fill="hold" grpId="0" nodeType="afterEffect">
                                  <p:stCondLst>
                                    <p:cond delay="0"/>
                                  </p:stCondLst>
                                  <p:childTnLst>
                                    <p:set>
                                      <p:cBhvr>
                                        <p:cTn id="24" dur="1" fill="hold">
                                          <p:stCondLst>
                                            <p:cond delay="0"/>
                                          </p:stCondLst>
                                        </p:cTn>
                                        <p:tgtEl>
                                          <p:spTgt spid="6147">
                                            <p:txEl>
                                              <p:pRg st="2" end="2"/>
                                            </p:txEl>
                                          </p:spTgt>
                                        </p:tgtEl>
                                        <p:attrNameLst>
                                          <p:attrName>style.visibility</p:attrName>
                                        </p:attrNameLst>
                                      </p:cBhvr>
                                      <p:to>
                                        <p:strVal val="visible"/>
                                      </p:to>
                                    </p:set>
                                    <p:anim calcmode="lin" valueType="num">
                                      <p:cBhvr>
                                        <p:cTn id="25" dur="500" fill="hold"/>
                                        <p:tgtEl>
                                          <p:spTgt spid="6147">
                                            <p:txEl>
                                              <p:pRg st="2" end="2"/>
                                            </p:txEl>
                                          </p:spTgt>
                                        </p:tgtEl>
                                        <p:attrNameLst>
                                          <p:attrName>ppt_w</p:attrName>
                                        </p:attrNameLst>
                                      </p:cBhvr>
                                      <p:tavLst>
                                        <p:tav tm="0">
                                          <p:val>
                                            <p:strVal val="#ppt_w+.3"/>
                                          </p:val>
                                        </p:tav>
                                        <p:tav tm="100000">
                                          <p:val>
                                            <p:strVal val="#ppt_w"/>
                                          </p:val>
                                        </p:tav>
                                      </p:tavLst>
                                    </p:anim>
                                    <p:anim calcmode="lin" valueType="num">
                                      <p:cBhvr>
                                        <p:cTn id="26" dur="5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7" dur="500"/>
                                        <p:tgtEl>
                                          <p:spTgt spid="6147">
                                            <p:txEl>
                                              <p:pRg st="2" end="2"/>
                                            </p:txEl>
                                          </p:spTgt>
                                        </p:tgtEl>
                                      </p:cBhvr>
                                    </p:animEffect>
                                  </p:childTnLst>
                                </p:cTn>
                              </p:par>
                            </p:childTnLst>
                          </p:cTn>
                        </p:par>
                        <p:par>
                          <p:cTn id="28" fill="hold">
                            <p:stCondLst>
                              <p:cond delay="2500"/>
                            </p:stCondLst>
                            <p:childTnLst>
                              <p:par>
                                <p:cTn id="29" presetID="50" presetClass="entr" presetSubtype="0" decel="100000" fill="hold" grpId="0" nodeType="afterEffect">
                                  <p:stCondLst>
                                    <p:cond delay="0"/>
                                  </p:stCondLst>
                                  <p:childTnLst>
                                    <p:set>
                                      <p:cBhvr>
                                        <p:cTn id="30" dur="1" fill="hold">
                                          <p:stCondLst>
                                            <p:cond delay="0"/>
                                          </p:stCondLst>
                                        </p:cTn>
                                        <p:tgtEl>
                                          <p:spTgt spid="6147">
                                            <p:txEl>
                                              <p:pRg st="3" end="3"/>
                                            </p:txEl>
                                          </p:spTgt>
                                        </p:tgtEl>
                                        <p:attrNameLst>
                                          <p:attrName>style.visibility</p:attrName>
                                        </p:attrNameLst>
                                      </p:cBhvr>
                                      <p:to>
                                        <p:strVal val="visible"/>
                                      </p:to>
                                    </p:set>
                                    <p:anim calcmode="lin" valueType="num">
                                      <p:cBhvr>
                                        <p:cTn id="31" dur="500" fill="hold"/>
                                        <p:tgtEl>
                                          <p:spTgt spid="6147">
                                            <p:txEl>
                                              <p:pRg st="3" end="3"/>
                                            </p:txEl>
                                          </p:spTgt>
                                        </p:tgtEl>
                                        <p:attrNameLst>
                                          <p:attrName>ppt_w</p:attrName>
                                        </p:attrNameLst>
                                      </p:cBhvr>
                                      <p:tavLst>
                                        <p:tav tm="0">
                                          <p:val>
                                            <p:strVal val="#ppt_w+.3"/>
                                          </p:val>
                                        </p:tav>
                                        <p:tav tm="100000">
                                          <p:val>
                                            <p:strVal val="#ppt_w"/>
                                          </p:val>
                                        </p:tav>
                                      </p:tavLst>
                                    </p:anim>
                                    <p:anim calcmode="lin" valueType="num">
                                      <p:cBhvr>
                                        <p:cTn id="32" dur="5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3" dur="500"/>
                                        <p:tgtEl>
                                          <p:spTgt spid="6147">
                                            <p:txEl>
                                              <p:pRg st="3" end="3"/>
                                            </p:txEl>
                                          </p:spTgt>
                                        </p:tgtEl>
                                      </p:cBhvr>
                                    </p:animEffect>
                                  </p:childTnLst>
                                </p:cTn>
                              </p:par>
                            </p:childTnLst>
                          </p:cTn>
                        </p:par>
                        <p:par>
                          <p:cTn id="34" fill="hold">
                            <p:stCondLst>
                              <p:cond delay="3000"/>
                            </p:stCondLst>
                            <p:childTnLst>
                              <p:par>
                                <p:cTn id="35" presetID="34" presetClass="entr" presetSubtype="0" fill="hold" nodeType="afterEffect">
                                  <p:stCondLst>
                                    <p:cond delay="0"/>
                                  </p:stCondLst>
                                  <p:childTnLst>
                                    <p:set>
                                      <p:cBhvr>
                                        <p:cTn id="36" dur="1" fill="hold">
                                          <p:stCondLst>
                                            <p:cond delay="0"/>
                                          </p:stCondLst>
                                        </p:cTn>
                                        <p:tgtEl>
                                          <p:spTgt spid="6149"/>
                                        </p:tgtEl>
                                        <p:attrNameLst>
                                          <p:attrName>style.visibility</p:attrName>
                                        </p:attrNameLst>
                                      </p:cBhvr>
                                      <p:to>
                                        <p:strVal val="visible"/>
                                      </p:to>
                                    </p:set>
                                    <p:anim from="(-#ppt_w/2)" to="(#ppt_x)" calcmode="lin" valueType="num">
                                      <p:cBhvr>
                                        <p:cTn id="37" dur="600" fill="hold">
                                          <p:stCondLst>
                                            <p:cond delay="0"/>
                                          </p:stCondLst>
                                        </p:cTn>
                                        <p:tgtEl>
                                          <p:spTgt spid="6149"/>
                                        </p:tgtEl>
                                        <p:attrNameLst>
                                          <p:attrName>ppt_x</p:attrName>
                                        </p:attrNameLst>
                                      </p:cBhvr>
                                    </p:anim>
                                    <p:anim from="0" to="-1.0" calcmode="lin" valueType="num">
                                      <p:cBhvr>
                                        <p:cTn id="38" dur="200" decel="50000" autoRev="1" fill="hold">
                                          <p:stCondLst>
                                            <p:cond delay="600"/>
                                          </p:stCondLst>
                                        </p:cTn>
                                        <p:tgtEl>
                                          <p:spTgt spid="6149"/>
                                        </p:tgtEl>
                                        <p:attrNameLst>
                                          <p:attrName>xshear</p:attrName>
                                        </p:attrNameLst>
                                      </p:cBhvr>
                                    </p:anim>
                                    <p:animScale>
                                      <p:cBhvr>
                                        <p:cTn id="39" dur="200" decel="100000" autoRev="1" fill="hold">
                                          <p:stCondLst>
                                            <p:cond delay="600"/>
                                          </p:stCondLst>
                                        </p:cTn>
                                        <p:tgtEl>
                                          <p:spTgt spid="6149"/>
                                        </p:tgtEl>
                                      </p:cBhvr>
                                      <p:from x="100000" y="100000"/>
                                      <p:to x="80000" y="100000"/>
                                    </p:animScale>
                                    <p:anim by="(#ppt_h/3+#ppt_w*0.1)" calcmode="lin" valueType="num">
                                      <p:cBhvr additive="sum">
                                        <p:cTn id="40" dur="200" decel="100000" autoRev="1" fill="hold">
                                          <p:stCondLst>
                                            <p:cond delay="600"/>
                                          </p:stCondLst>
                                        </p:cTn>
                                        <p:tgtEl>
                                          <p:spTgt spid="6149"/>
                                        </p:tgtEl>
                                        <p:attrNameLst>
                                          <p:attrName>ppt_x</p:attrName>
                                        </p:attrNameLst>
                                      </p:cBhvr>
                                    </p:anim>
                                  </p:childTnLst>
                                </p:cTn>
                              </p:par>
                            </p:childTnLst>
                          </p:cTn>
                        </p:par>
                        <p:par>
                          <p:cTn id="41" fill="hold">
                            <p:stCondLst>
                              <p:cond delay="40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5"/>
                                        </p:tgtEl>
                                        <p:attrNameLst>
                                          <p:attrName>style.visibility</p:attrName>
                                        </p:attrNameLst>
                                      </p:cBhvr>
                                      <p:to>
                                        <p:strVal val="visible"/>
                                      </p:to>
                                    </p:set>
                                    <p:anim calcmode="lin" valueType="num">
                                      <p:cBhvr>
                                        <p:cTn id="44" dur="1000" fill="hold"/>
                                        <p:tgtEl>
                                          <p:spTgt spid="5"/>
                                        </p:tgtEl>
                                        <p:attrNameLst>
                                          <p:attrName>ppt_w</p:attrName>
                                        </p:attrNameLst>
                                      </p:cBhvr>
                                      <p:tavLst>
                                        <p:tav tm="0">
                                          <p:val>
                                            <p:fltVal val="0"/>
                                          </p:val>
                                        </p:tav>
                                        <p:tav tm="100000">
                                          <p:val>
                                            <p:strVal val="#ppt_w"/>
                                          </p:val>
                                        </p:tav>
                                      </p:tavLst>
                                    </p:anim>
                                    <p:anim calcmode="lin" valueType="num">
                                      <p:cBhvr>
                                        <p:cTn id="45" dur="1000" fill="hold"/>
                                        <p:tgtEl>
                                          <p:spTgt spid="5"/>
                                        </p:tgtEl>
                                        <p:attrNameLst>
                                          <p:attrName>ppt_h</p:attrName>
                                        </p:attrNameLst>
                                      </p:cBhvr>
                                      <p:tavLst>
                                        <p:tav tm="0">
                                          <p:val>
                                            <p:fltVal val="0"/>
                                          </p:val>
                                        </p:tav>
                                        <p:tav tm="100000">
                                          <p:val>
                                            <p:strVal val="#ppt_h"/>
                                          </p:val>
                                        </p:tav>
                                      </p:tavLst>
                                    </p:anim>
                                    <p:anim calcmode="lin" valueType="num">
                                      <p:cBhvr>
                                        <p:cTn id="46" dur="1000" fill="hold"/>
                                        <p:tgtEl>
                                          <p:spTgt spid="5"/>
                                        </p:tgtEl>
                                        <p:attrNameLst>
                                          <p:attrName>style.rotation</p:attrName>
                                        </p:attrNameLst>
                                      </p:cBhvr>
                                      <p:tavLst>
                                        <p:tav tm="0">
                                          <p:val>
                                            <p:fltVal val="90"/>
                                          </p:val>
                                        </p:tav>
                                        <p:tav tm="100000">
                                          <p:val>
                                            <p:fltVal val="0"/>
                                          </p:val>
                                        </p:tav>
                                      </p:tavLst>
                                    </p:anim>
                                    <p:animEffect transition="in" filter="fade">
                                      <p:cBhvr>
                                        <p:cTn id="47" dur="1000"/>
                                        <p:tgtEl>
                                          <p:spTgt spid="5"/>
                                        </p:tgtEl>
                                      </p:cBhvr>
                                    </p:animEffect>
                                  </p:childTnLst>
                                </p:cTn>
                              </p:par>
                            </p:childTnLst>
                          </p:cTn>
                        </p:par>
                        <p:par>
                          <p:cTn id="48" fill="hold">
                            <p:stCondLst>
                              <p:cond delay="5000"/>
                            </p:stCondLst>
                            <p:childTnLst>
                              <p:par>
                                <p:cTn id="49" presetID="18" presetClass="entr" presetSubtype="12"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trips(downLeft)">
                                      <p:cBhvr>
                                        <p:cTn id="51" dur="500"/>
                                        <p:tgtEl>
                                          <p:spTgt spid="9"/>
                                        </p:tgtEl>
                                      </p:cBhvr>
                                    </p:animEffect>
                                  </p:childTnLst>
                                </p:cTn>
                              </p:par>
                            </p:childTnLst>
                          </p:cTn>
                        </p:par>
                        <p:par>
                          <p:cTn id="52" fill="hold">
                            <p:stCondLst>
                              <p:cond delay="5500"/>
                            </p:stCondLst>
                            <p:childTnLst>
                              <p:par>
                                <p:cTn id="53" presetID="47"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1000"/>
                                        <p:tgtEl>
                                          <p:spTgt spid="6"/>
                                        </p:tgtEl>
                                      </p:cBhvr>
                                    </p:animEffect>
                                    <p:anim calcmode="lin" valueType="num">
                                      <p:cBhvr>
                                        <p:cTn id="56" dur="1000" fill="hold"/>
                                        <p:tgtEl>
                                          <p:spTgt spid="6"/>
                                        </p:tgtEl>
                                        <p:attrNameLst>
                                          <p:attrName>ppt_x</p:attrName>
                                        </p:attrNameLst>
                                      </p:cBhvr>
                                      <p:tavLst>
                                        <p:tav tm="0">
                                          <p:val>
                                            <p:strVal val="#ppt_x"/>
                                          </p:val>
                                        </p:tav>
                                        <p:tav tm="100000">
                                          <p:val>
                                            <p:strVal val="#ppt_x"/>
                                          </p:val>
                                        </p:tav>
                                      </p:tavLst>
                                    </p:anim>
                                    <p:anim calcmode="lin" valueType="num">
                                      <p:cBhvr>
                                        <p:cTn id="57" dur="1000" fill="hold"/>
                                        <p:tgtEl>
                                          <p:spTgt spid="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7" presetClass="entr" presetSubtype="0" fill="hold" nodeType="after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fade">
                                      <p:cBhvr>
                                        <p:cTn id="61" dur="1000"/>
                                        <p:tgtEl>
                                          <p:spTgt spid="7"/>
                                        </p:tgtEl>
                                      </p:cBhvr>
                                    </p:animEffect>
                                    <p:anim calcmode="lin" valueType="num">
                                      <p:cBhvr>
                                        <p:cTn id="62" dur="1000" fill="hold"/>
                                        <p:tgtEl>
                                          <p:spTgt spid="7"/>
                                        </p:tgtEl>
                                        <p:attrNameLst>
                                          <p:attrName>ppt_x</p:attrName>
                                        </p:attrNameLst>
                                      </p:cBhvr>
                                      <p:tavLst>
                                        <p:tav tm="0">
                                          <p:val>
                                            <p:strVal val="#ppt_x"/>
                                          </p:val>
                                        </p:tav>
                                        <p:tav tm="100000">
                                          <p:val>
                                            <p:strVal val="#ppt_x"/>
                                          </p:val>
                                        </p:tav>
                                      </p:tavLst>
                                    </p:anim>
                                    <p:anim calcmode="lin" valueType="num">
                                      <p:cBhvr>
                                        <p:cTn id="63" dur="1000" fill="hold"/>
                                        <p:tgtEl>
                                          <p:spTgt spid="7"/>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7" presetClass="entr" presetSubtype="0"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fade">
                                      <p:cBhvr>
                                        <p:cTn id="67" dur="1000"/>
                                        <p:tgtEl>
                                          <p:spTgt spid="8"/>
                                        </p:tgtEl>
                                      </p:cBhvr>
                                    </p:animEffect>
                                    <p:anim calcmode="lin" valueType="num">
                                      <p:cBhvr>
                                        <p:cTn id="68" dur="1000" fill="hold"/>
                                        <p:tgtEl>
                                          <p:spTgt spid="8"/>
                                        </p:tgtEl>
                                        <p:attrNameLst>
                                          <p:attrName>ppt_x</p:attrName>
                                        </p:attrNameLst>
                                      </p:cBhvr>
                                      <p:tavLst>
                                        <p:tav tm="0">
                                          <p:val>
                                            <p:strVal val="#ppt_x"/>
                                          </p:val>
                                        </p:tav>
                                        <p:tav tm="100000">
                                          <p:val>
                                            <p:strVal val="#ppt_x"/>
                                          </p:val>
                                        </p:tav>
                                      </p:tavLst>
                                    </p:anim>
                                    <p:anim calcmode="lin" valueType="num">
                                      <p:cBhvr>
                                        <p:cTn id="6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graphicFrame>
        <p:nvGraphicFramePr>
          <p:cNvPr id="4" name="Tabella 3"/>
          <p:cNvGraphicFramePr>
            <a:graphicFrameLocks noGrp="1"/>
          </p:cNvGraphicFramePr>
          <p:nvPr/>
        </p:nvGraphicFramePr>
        <p:xfrm>
          <a:off x="500063" y="571500"/>
          <a:ext cx="7858125" cy="6315075"/>
        </p:xfrm>
        <a:graphic>
          <a:graphicData uri="http://schemas.openxmlformats.org/drawingml/2006/table">
            <a:tbl>
              <a:tblPr/>
              <a:tblGrid>
                <a:gridCol w="7858125"/>
              </a:tblGrid>
              <a:tr h="6010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999900"/>
                          </a:solidFill>
                          <a:effectLst/>
                          <a:latin typeface="Book Antiqua" pitchFamily="18" charset="0"/>
                          <a:ea typeface="Times New Roman" pitchFamily="18" charset="0"/>
                          <a:cs typeface="Tahoma" charset="0"/>
                        </a:rPr>
                        <a:t>Le CEPPE di Civitella</a:t>
                      </a:r>
                      <a:r>
                        <a:rPr kumimoji="0" lang="it-IT" sz="28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a:t>
                      </a:r>
                      <a:endParaRPr kumimoji="0" lang="it-IT" sz="2800" b="0" i="0" u="none" strike="noStrike" cap="none" normalizeH="0" baseline="0" dirty="0" smtClean="0">
                        <a:ln>
                          <a:noFill/>
                        </a:ln>
                        <a:solidFill>
                          <a:schemeClr val="tx1"/>
                        </a:solidFill>
                        <a:effectLst/>
                        <a:latin typeface="Times New Roman" pitchFamily="18" charset="0"/>
                        <a:ea typeface="Times New Roman" pitchFamily="18" charset="0"/>
                        <a:cs typeface="Tahom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I maccheroni con le ceppe (localmente chiamati "i makkarù nghe li cèpp") sono così denominati </a:t>
                      </a:r>
                      <a:r>
                        <a:rPr kumimoji="0" lang="it-IT" sz="1400" b="0" i="0" u="none" strike="noStrike" cap="none" normalizeH="0" baseline="0" dirty="0" err="1" smtClean="0">
                          <a:ln>
                            <a:noFill/>
                          </a:ln>
                          <a:solidFill>
                            <a:srgbClr val="000000"/>
                          </a:solidFill>
                          <a:effectLst/>
                          <a:latin typeface="Book Antiqua" pitchFamily="18" charset="0"/>
                          <a:ea typeface="Times New Roman" pitchFamily="18" charset="0"/>
                          <a:cs typeface="Tahoma" charset="0"/>
                        </a:rPr>
                        <a:t>perchè</a:t>
                      </a: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si tratta di grossi bucatini fatti a mano arrotolando la pasta intorno a un bastoncino. Una </a:t>
                      </a:r>
                      <a: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t>leggenda</a:t>
                      </a: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vuole che si tratti di una pietanza inventata da un cuoco militare che, durante un assedio alla Fortezza di Civitella, non avendo disponibilità di attrezzi idonei, utilizzò un </a:t>
                      </a:r>
                      <a:r>
                        <a:rPr kumimoji="0" lang="it-IT" sz="1400" b="1" i="0" u="none" strike="noStrike" cap="none" normalizeH="0" baseline="0" dirty="0" err="1" smtClean="0">
                          <a:ln>
                            <a:noFill/>
                          </a:ln>
                          <a:solidFill>
                            <a:srgbClr val="000000"/>
                          </a:solidFill>
                          <a:effectLst/>
                          <a:latin typeface="Book Antiqua" pitchFamily="18" charset="0"/>
                          <a:ea typeface="Times New Roman" pitchFamily="18" charset="0"/>
                          <a:cs typeface="Tahoma" charset="0"/>
                        </a:rPr>
                        <a:t>ceppetto</a:t>
                      </a:r>
                      <a: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t> in legno</a:t>
                      </a: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inventando, dunque, i maccheroni con le ceppe. Sono una delle paste abruzzesi fatte in casa più buone in assoluto e più a rischio di estinzione di altre, per la complessa manualità della preparazione, frutto di tradizione e di esperienza. Per fare il buco a questo tipo di maccherone, le massaie si servivano di una sottile bacchetta di legno (la ceppa) ben levigata, attualmente sostituita da un sottile filo di acciaio inox, deve rimanere però intatta la destrezza con la quale si deve togliere dal ferro il maccherone perfettamente dritto ed integro. </a:t>
                      </a:r>
                      <a: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t/>
                      </a:r>
                      <a:b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br>
                      <a: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t>            -Ingredienti per la massa</a:t>
                      </a: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Per otto persone occorreranno all'incirca 1 Kg di farina bianca, 6 uova, ½ bicchiere d'olio extravergine d'oliva, infine acqua q. b.. </a:t>
                      </a:r>
                      <a:b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b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a:t>
                      </a:r>
                      <a:r>
                        <a:rPr kumimoji="0" lang="it-IT" sz="1400" b="1" i="0" u="none" strike="noStrike" cap="none" normalizeH="0" baseline="0" dirty="0" smtClean="0">
                          <a:ln>
                            <a:noFill/>
                          </a:ln>
                          <a:solidFill>
                            <a:srgbClr val="000000"/>
                          </a:solidFill>
                          <a:effectLst/>
                          <a:latin typeface="Book Antiqua" pitchFamily="18" charset="0"/>
                          <a:ea typeface="Times New Roman" pitchFamily="18" charset="0"/>
                          <a:cs typeface="Tahoma" charset="0"/>
                        </a:rPr>
                        <a:t>Preparazione</a:t>
                      </a:r>
                      <a:r>
                        <a:rPr kumimoji="0" lang="it-IT" sz="1400" b="0" i="0" u="none" strike="noStrike" cap="none" normalizeH="0" baseline="0" dirty="0" smtClean="0">
                          <a:ln>
                            <a:noFill/>
                          </a:ln>
                          <a:solidFill>
                            <a:srgbClr val="000000"/>
                          </a:solidFill>
                          <a:effectLst/>
                          <a:latin typeface="Book Antiqua" pitchFamily="18" charset="0"/>
                          <a:ea typeface="Times New Roman" pitchFamily="18" charset="0"/>
                          <a:cs typeface="Tahoma" charset="0"/>
                        </a:rPr>
                        <a:t>: Si dispone sulla spianatoia (preferibilmente in marmo o legno) la farina a fontana, se ne fa un impasto con le uova e l'acqua necessaria, si amalgama il tutto e lo si lavora fino ad ottenere un impasto omogeneo, lo si unge con l'olio, lasciandolo riposare in una terrina per 30 minuti; quindi si divide la pasta in tanti pezzetti uguali che verranno allungati per circa 15 cm. l'uno. Poi con certosina pazienza si avvolge ognuno di questi maccheroni ad un sottile ferro da calza senza cromatura, così da ottenere dei maccheroni col buco. Si fa bollire dell'acqua (aggiungendovi un filo d'olio, per evitare che le ceppe si appiccichino), la si sala e si aggiunge la pasta per 10 / 15 minuti. </a:t>
                      </a:r>
                      <a:endParaRPr kumimoji="0" lang="it-IT" sz="1400" b="0" i="0" u="none" strike="noStrike" cap="none" normalizeH="0" baseline="0" dirty="0" smtClean="0">
                        <a:ln>
                          <a:noFill/>
                        </a:ln>
                        <a:solidFill>
                          <a:schemeClr val="tx1"/>
                        </a:solidFill>
                        <a:effectLst/>
                        <a:latin typeface="Times New Roman" pitchFamily="18" charset="0"/>
                        <a:ea typeface="Times New Roman" pitchFamily="18" charset="0"/>
                        <a:cs typeface="Tahoma" charset="0"/>
                      </a:endParaRPr>
                    </a:p>
                  </a:txBody>
                  <a:tcPr marL="0" marR="0" marT="0" marB="0"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smtClean="0">
                        <a:ln>
                          <a:noFill/>
                        </a:ln>
                        <a:solidFill>
                          <a:srgbClr val="00000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r h="138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0" marR="0" marT="0" marB="0" anchor="ctr" horzOverflow="overflow">
                    <a:lnL>
                      <a:noFill/>
                    </a:lnL>
                    <a:lnR>
                      <a:noFill/>
                    </a:lnR>
                    <a:lnT>
                      <a:noFill/>
                    </a:lnT>
                    <a:lnB>
                      <a:noFill/>
                    </a:lnB>
                    <a:lnTlToBr>
                      <a:noFill/>
                    </a:lnTlToBr>
                    <a:lnBlToTr>
                      <a:noFill/>
                    </a:lnBlToTr>
                    <a:noFill/>
                  </a:tcPr>
                </a:tc>
              </a:tr>
            </a:tbl>
          </a:graphicData>
        </a:graphic>
      </p:graphicFrame>
      <p:pic>
        <p:nvPicPr>
          <p:cNvPr id="11270" name="Picture 1" descr="ceppeRC"/>
          <p:cNvPicPr>
            <a:picLocks noChangeAspect="1" noChangeArrowheads="1"/>
          </p:cNvPicPr>
          <p:nvPr/>
        </p:nvPicPr>
        <p:blipFill>
          <a:blip r:embed="rId2"/>
          <a:srcRect/>
          <a:stretch>
            <a:fillRect/>
          </a:stretch>
        </p:blipFill>
        <p:spPr bwMode="auto">
          <a:xfrm>
            <a:off x="3786182" y="5143512"/>
            <a:ext cx="2232025" cy="1439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a:off x="428596" y="5572140"/>
            <a:ext cx="1928826" cy="71438"/>
          </a:xfrm>
          <a:prstGeom prst="line">
            <a:avLst/>
          </a:prstGeom>
          <a:ln w="82550" cap="rnd">
            <a:solidFill>
              <a:srgbClr val="FF0000"/>
            </a:solidFill>
            <a:round/>
            <a:headEnd type="none"/>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2051" name="Picture 3" descr="C:\Users\Wolfino_L4\Desktop\a.png"/>
          <p:cNvPicPr>
            <a:picLocks noChangeAspect="1" noChangeArrowheads="1"/>
          </p:cNvPicPr>
          <p:nvPr/>
        </p:nvPicPr>
        <p:blipFill>
          <a:blip r:embed="rId3"/>
          <a:srcRect/>
          <a:stretch>
            <a:fillRect/>
          </a:stretch>
        </p:blipFill>
        <p:spPr bwMode="auto">
          <a:xfrm>
            <a:off x="2071670" y="5072074"/>
            <a:ext cx="500066" cy="555629"/>
          </a:xfrm>
          <a:prstGeom prst="rect">
            <a:avLst/>
          </a:prstGeom>
          <a:noFill/>
        </p:spPr>
      </p:pic>
      <p:cxnSp>
        <p:nvCxnSpPr>
          <p:cNvPr id="17" name="Connettore 1 16"/>
          <p:cNvCxnSpPr/>
          <p:nvPr/>
        </p:nvCxnSpPr>
        <p:spPr>
          <a:xfrm rot="10800000" flipV="1">
            <a:off x="2285984" y="4857760"/>
            <a:ext cx="1500198" cy="785818"/>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4"/>
          <a:srcRect/>
          <a:stretch>
            <a:fillRect/>
          </a:stretch>
        </p:blipFill>
        <p:spPr bwMode="auto">
          <a:xfrm flipH="1">
            <a:off x="0" y="5310758"/>
            <a:ext cx="785786" cy="475694"/>
          </a:xfrm>
          <a:prstGeom prst="rect">
            <a:avLst/>
          </a:prstGeom>
          <a:noFill/>
        </p:spPr>
      </p:pic>
      <p:pic>
        <p:nvPicPr>
          <p:cNvPr id="6146" name="Picture 2" descr="C:\Users\Wolfino_L4\Desktop\mave\Nuova cartella\onion-head73.gif"/>
          <p:cNvPicPr>
            <a:picLocks noChangeAspect="1" noChangeArrowheads="1" noCrop="1"/>
          </p:cNvPicPr>
          <p:nvPr/>
        </p:nvPicPr>
        <p:blipFill>
          <a:blip r:embed="rId5"/>
          <a:srcRect/>
          <a:stretch>
            <a:fillRect/>
          </a:stretch>
        </p:blipFill>
        <p:spPr bwMode="auto">
          <a:xfrm>
            <a:off x="8667750" y="0"/>
            <a:ext cx="476250" cy="476250"/>
          </a:xfrm>
          <a:prstGeom prst="rect">
            <a:avLst/>
          </a:prstGeom>
          <a:noFill/>
        </p:spPr>
      </p:pic>
      <p:cxnSp>
        <p:nvCxnSpPr>
          <p:cNvPr id="18" name="Connettore 2 17"/>
          <p:cNvCxnSpPr/>
          <p:nvPr/>
        </p:nvCxnSpPr>
        <p:spPr>
          <a:xfrm rot="10800000" flipV="1">
            <a:off x="2857488" y="4000506"/>
            <a:ext cx="357192" cy="3571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19" name="Picture 2" descr="C:\Users\Wolfino_L4\Desktop\mave\Nuova cartella\onion-head69.gif"/>
          <p:cNvPicPr>
            <a:picLocks noChangeAspect="1" noChangeArrowheads="1" noCrop="1"/>
          </p:cNvPicPr>
          <p:nvPr/>
        </p:nvPicPr>
        <p:blipFill>
          <a:blip r:embed="rId6"/>
          <a:srcRect/>
          <a:stretch>
            <a:fillRect/>
          </a:stretch>
        </p:blipFill>
        <p:spPr bwMode="auto">
          <a:xfrm>
            <a:off x="3000364" y="3857628"/>
            <a:ext cx="357190" cy="3571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94444E-6 2.22222E-6 L 0.20521 0.01643 " pathEditMode="relative" rAng="0" ptsTypes="AA">
                                      <p:cBhvr>
                                        <p:cTn id="6" dur="3000" fill="hold"/>
                                        <p:tgtEl>
                                          <p:spTgt spid="4133"/>
                                        </p:tgtEl>
                                        <p:attrNameLst>
                                          <p:attrName>ppt_x</p:attrName>
                                          <p:attrName>ppt_y</p:attrName>
                                        </p:attrNameLst>
                                      </p:cBhvr>
                                      <p:rCtr x="103" y="8"/>
                                    </p:animMotion>
                                  </p:childTnLst>
                                </p:cTn>
                              </p:par>
                              <p:par>
                                <p:cTn id="7" presetID="18" presetClass="entr" presetSubtype="6" fill="hold" nodeType="withEffect">
                                  <p:stCondLst>
                                    <p:cond delay="100"/>
                                  </p:stCondLst>
                                  <p:childTnLst>
                                    <p:set>
                                      <p:cBhvr>
                                        <p:cTn id="8" dur="1" fill="hold">
                                          <p:stCondLst>
                                            <p:cond delay="0"/>
                                          </p:stCondLst>
                                        </p:cTn>
                                        <p:tgtEl>
                                          <p:spTgt spid="16"/>
                                        </p:tgtEl>
                                        <p:attrNameLst>
                                          <p:attrName>style.visibility</p:attrName>
                                        </p:attrNameLst>
                                      </p:cBhvr>
                                      <p:to>
                                        <p:strVal val="visible"/>
                                      </p:to>
                                    </p:set>
                                    <p:animEffect transition="in" filter="strips(downRight)">
                                      <p:cBhvr>
                                        <p:cTn id="9" dur="3000"/>
                                        <p:tgtEl>
                                          <p:spTgt spid="16"/>
                                        </p:tgtEl>
                                      </p:cBhvr>
                                    </p:animEffect>
                                  </p:childTnLst>
                                </p:cTn>
                              </p:par>
                            </p:childTnLst>
                          </p:cTn>
                        </p:par>
                        <p:par>
                          <p:cTn id="10" fill="hold">
                            <p:stCondLst>
                              <p:cond delay="3100"/>
                            </p:stCondLst>
                            <p:childTnLst>
                              <p:par>
                                <p:cTn id="11" presetID="53" presetClass="entr" presetSubtype="0" fill="hold" nodeType="after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p:cTn id="13" dur="500" fill="hold"/>
                                        <p:tgtEl>
                                          <p:spTgt spid="2051"/>
                                        </p:tgtEl>
                                        <p:attrNameLst>
                                          <p:attrName>ppt_w</p:attrName>
                                        </p:attrNameLst>
                                      </p:cBhvr>
                                      <p:tavLst>
                                        <p:tav tm="0">
                                          <p:val>
                                            <p:fltVal val="0"/>
                                          </p:val>
                                        </p:tav>
                                        <p:tav tm="100000">
                                          <p:val>
                                            <p:strVal val="#ppt_w"/>
                                          </p:val>
                                        </p:tav>
                                      </p:tavLst>
                                    </p:anim>
                                    <p:anim calcmode="lin" valueType="num">
                                      <p:cBhvr>
                                        <p:cTn id="14" dur="500" fill="hold"/>
                                        <p:tgtEl>
                                          <p:spTgt spid="2051"/>
                                        </p:tgtEl>
                                        <p:attrNameLst>
                                          <p:attrName>ppt_h</p:attrName>
                                        </p:attrNameLst>
                                      </p:cBhvr>
                                      <p:tavLst>
                                        <p:tav tm="0">
                                          <p:val>
                                            <p:fltVal val="0"/>
                                          </p:val>
                                        </p:tav>
                                        <p:tav tm="100000">
                                          <p:val>
                                            <p:strVal val="#ppt_h"/>
                                          </p:val>
                                        </p:tav>
                                      </p:tavLst>
                                    </p:anim>
                                    <p:animEffect transition="in" filter="fade">
                                      <p:cBhvr>
                                        <p:cTn id="15" dur="500"/>
                                        <p:tgtEl>
                                          <p:spTgt spid="2051"/>
                                        </p:tgtEl>
                                      </p:cBhvr>
                                    </p:animEffect>
                                  </p:childTnLst>
                                </p:cTn>
                              </p:par>
                              <p:par>
                                <p:cTn id="16" presetID="0" presetClass="path" presetSubtype="0" accel="50000" decel="50000" fill="hold" nodeType="withEffect">
                                  <p:stCondLst>
                                    <p:cond delay="100"/>
                                  </p:stCondLst>
                                  <p:childTnLst>
                                    <p:animMotion origin="layout" path="M -8.33333E-7 -2.96296E-6 L -8.33333E-7 -0.10486 " pathEditMode="relative" ptsTypes="AA">
                                      <p:cBhvr>
                                        <p:cTn id="17" dur="2000" fill="hold"/>
                                        <p:tgtEl>
                                          <p:spTgt spid="2051"/>
                                        </p:tgtEl>
                                        <p:attrNameLst>
                                          <p:attrName>ppt_x</p:attrName>
                                          <p:attrName>ppt_y</p:attrName>
                                        </p:attrNameLst>
                                      </p:cBhvr>
                                    </p:animMotion>
                                  </p:childTnLst>
                                </p:cTn>
                              </p:par>
                              <p:par>
                                <p:cTn id="18" presetID="50" presetClass="exit" presetSubtype="0" accel="100000" fill="hold" nodeType="withEffect">
                                  <p:stCondLst>
                                    <p:cond delay="1000"/>
                                  </p:stCondLst>
                                  <p:childTnLst>
                                    <p:anim calcmode="lin" valueType="num">
                                      <p:cBhvr>
                                        <p:cTn id="19" dur="1000"/>
                                        <p:tgtEl>
                                          <p:spTgt spid="2051"/>
                                        </p:tgtEl>
                                        <p:attrNameLst>
                                          <p:attrName>ppt_w</p:attrName>
                                        </p:attrNameLst>
                                      </p:cBhvr>
                                      <p:tavLst>
                                        <p:tav tm="0">
                                          <p:val>
                                            <p:strVal val="ppt_w"/>
                                          </p:val>
                                        </p:tav>
                                        <p:tav tm="100000">
                                          <p:val>
                                            <p:strVal val="ppt_w+.3"/>
                                          </p:val>
                                        </p:tav>
                                      </p:tavLst>
                                    </p:anim>
                                    <p:anim calcmode="lin" valueType="num">
                                      <p:cBhvr>
                                        <p:cTn id="20" dur="1000"/>
                                        <p:tgtEl>
                                          <p:spTgt spid="2051"/>
                                        </p:tgtEl>
                                        <p:attrNameLst>
                                          <p:attrName>ppt_h</p:attrName>
                                        </p:attrNameLst>
                                      </p:cBhvr>
                                      <p:tavLst>
                                        <p:tav tm="0">
                                          <p:val>
                                            <p:strVal val="ppt_h"/>
                                          </p:val>
                                        </p:tav>
                                        <p:tav tm="100000">
                                          <p:val>
                                            <p:strVal val="ppt_h"/>
                                          </p:val>
                                        </p:tav>
                                      </p:tavLst>
                                    </p:anim>
                                    <p:animEffect transition="out" filter="fade">
                                      <p:cBhvr>
                                        <p:cTn id="21" dur="1000"/>
                                        <p:tgtEl>
                                          <p:spTgt spid="2051"/>
                                        </p:tgtEl>
                                      </p:cBhvr>
                                    </p:animEffect>
                                    <p:set>
                                      <p:cBhvr>
                                        <p:cTn id="22" dur="1" fill="hold">
                                          <p:stCondLst>
                                            <p:cond delay="999"/>
                                          </p:stCondLst>
                                        </p:cTn>
                                        <p:tgtEl>
                                          <p:spTgt spid="2051"/>
                                        </p:tgtEl>
                                        <p:attrNameLst>
                                          <p:attrName>style.visibility</p:attrName>
                                        </p:attrNameLst>
                                      </p:cBhvr>
                                      <p:to>
                                        <p:strVal val="hidden"/>
                                      </p:to>
                                    </p:set>
                                  </p:childTnLst>
                                </p:cTn>
                              </p:par>
                            </p:childTnLst>
                          </p:cTn>
                        </p:par>
                        <p:par>
                          <p:cTn id="23" fill="hold">
                            <p:stCondLst>
                              <p:cond delay="5200"/>
                            </p:stCondLst>
                            <p:childTnLst>
                              <p:par>
                                <p:cTn id="24" presetID="0" presetClass="path" presetSubtype="0" accel="50000" decel="50000" fill="hold" nodeType="afterEffect">
                                  <p:stCondLst>
                                    <p:cond delay="0"/>
                                  </p:stCondLst>
                                  <p:childTnLst>
                                    <p:animMotion origin="layout" path="M 0.20521 0.01643 L 0.3783 -0.10949 " pathEditMode="relative" rAng="0" ptsTypes="AA">
                                      <p:cBhvr>
                                        <p:cTn id="25" dur="2000" fill="hold"/>
                                        <p:tgtEl>
                                          <p:spTgt spid="4133"/>
                                        </p:tgtEl>
                                        <p:attrNameLst>
                                          <p:attrName>ppt_x</p:attrName>
                                          <p:attrName>ppt_y</p:attrName>
                                        </p:attrNameLst>
                                      </p:cBhvr>
                                      <p:rCtr x="86" y="-63"/>
                                    </p:animMotion>
                                  </p:childTnLst>
                                </p:cTn>
                              </p:par>
                              <p:par>
                                <p:cTn id="26" presetID="18" presetClass="entr" presetSubtype="6"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strips(downRight)">
                                      <p:cBhvr>
                                        <p:cTn id="2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C:\Documents and Settings\3c07\Desktop\Sant Omero\P5066484+[1].jpg"/>
          <p:cNvPicPr>
            <a:picLocks noChangeAspect="1" noChangeArrowheads="1"/>
          </p:cNvPicPr>
          <p:nvPr/>
        </p:nvPicPr>
        <p:blipFill>
          <a:blip r:embed="rId3"/>
          <a:srcRect/>
          <a:stretch>
            <a:fillRect/>
          </a:stretch>
        </p:blipFill>
        <p:spPr bwMode="auto">
          <a:xfrm>
            <a:off x="5357818" y="928670"/>
            <a:ext cx="3643338" cy="4169621"/>
          </a:xfrm>
          <a:prstGeom prst="rect">
            <a:avLst/>
          </a:prstGeom>
          <a:ln>
            <a:noFill/>
          </a:ln>
          <a:effectLst>
            <a:softEdge rad="112500"/>
          </a:effectLst>
        </p:spPr>
      </p:pic>
      <p:sp>
        <p:nvSpPr>
          <p:cNvPr id="1028" name="Rectangle 4"/>
          <p:cNvSpPr>
            <a:spLocks noChangeArrowheads="1"/>
          </p:cNvSpPr>
          <p:nvPr/>
        </p:nvSpPr>
        <p:spPr bwMode="auto">
          <a:xfrm>
            <a:off x="0" y="0"/>
            <a:ext cx="5429256"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808000"/>
                </a:solidFill>
                <a:effectLst/>
                <a:latin typeface="Georgia" pitchFamily="18" charset="0"/>
              </a:rPr>
              <a:t>A Sant'Omero </a:t>
            </a:r>
            <a:r>
              <a:rPr kumimoji="0" lang="it-IT" sz="2800" b="0" i="0" u="none" strike="noStrike" cap="none" normalizeH="0" baseline="0" dirty="0" smtClean="0">
                <a:ln>
                  <a:noFill/>
                </a:ln>
                <a:solidFill>
                  <a:schemeClr val="tx1"/>
                </a:solidFill>
                <a:effectLst/>
                <a:latin typeface="Georgia" pitchFamily="18" charset="0"/>
              </a:rPr>
              <a:t>la tradizione del baccalà risale agli anni precedenti l'ultima guerra, quando un commerciante locale iniziò ad importarlo dalla Norvegia, organizzando feste e cene luculliane a base di questo pesce. </a:t>
            </a:r>
            <a:endParaRPr kumimoji="0" lang="it-IT"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rgbClr val="808000"/>
                </a:solidFill>
                <a:effectLst/>
                <a:latin typeface="Georgia" pitchFamily="18" charset="0"/>
              </a:rPr>
              <a:t>Oggi, </a:t>
            </a:r>
            <a:r>
              <a:rPr kumimoji="0" lang="it-IT" sz="2800" b="0" i="0" u="none" strike="noStrike" cap="none" normalizeH="0" baseline="0" dirty="0" smtClean="0">
                <a:ln>
                  <a:noFill/>
                </a:ln>
                <a:solidFill>
                  <a:schemeClr val="tx1"/>
                </a:solidFill>
                <a:effectLst/>
                <a:latin typeface="Georgia" pitchFamily="18" charset="0"/>
              </a:rPr>
              <a:t>a Sant'Omero, vive più che mai questa tradizione grazie all'impegno dei ristoratori locali e della Pro-Loco, che ogni anno rinnova l'appuntamento con l'ormai famosa Sagra del baccalà. </a:t>
            </a:r>
            <a:endParaRPr kumimoji="0" lang="it-IT" sz="2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0" i="0" u="none" strike="noStrike" cap="none" normalizeH="0" baseline="0" dirty="0" smtClean="0">
                <a:ln>
                  <a:noFill/>
                </a:ln>
                <a:solidFill>
                  <a:schemeClr val="tx1"/>
                </a:solidFill>
                <a:effectLst/>
                <a:latin typeface="Arial" pitchFamily="34" charset="0"/>
              </a:rPr>
              <a:t>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egnaposto contenuto 3" descr="saraceni0.jpg"/>
          <p:cNvPicPr>
            <a:picLocks noGrp="1" noChangeAspect="1"/>
          </p:cNvPicPr>
          <p:nvPr>
            <p:ph idx="1"/>
          </p:nvPr>
        </p:nvPicPr>
        <p:blipFill>
          <a:blip r:embed="rId2"/>
          <a:stretch>
            <a:fillRect/>
          </a:stretch>
        </p:blipFill>
        <p:spPr>
          <a:xfrm rot="21022697">
            <a:off x="711474" y="520482"/>
            <a:ext cx="7651271" cy="5738454"/>
          </a:xfrm>
          <a:prstGeom prst="rect">
            <a:avLst/>
          </a:prstGeom>
          <a:ln>
            <a:noFill/>
          </a:ln>
          <a:effectLst>
            <a:softEdge rad="127000"/>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4098" name="Picture 2" descr="http://www.piazzetta-baccala.com/storia2.jpg"/>
          <p:cNvPicPr>
            <a:picLocks noChangeAspect="1" noChangeArrowheads="1"/>
          </p:cNvPicPr>
          <p:nvPr/>
        </p:nvPicPr>
        <p:blipFill>
          <a:blip r:embed="rId2"/>
          <a:srcRect/>
          <a:stretch>
            <a:fillRect/>
          </a:stretch>
        </p:blipFill>
        <p:spPr bwMode="auto">
          <a:xfrm>
            <a:off x="0" y="0"/>
            <a:ext cx="2857456" cy="3500438"/>
          </a:xfrm>
          <a:prstGeom prst="rect">
            <a:avLst/>
          </a:prstGeom>
          <a:noFill/>
        </p:spPr>
      </p:pic>
      <p:sp>
        <p:nvSpPr>
          <p:cNvPr id="4099" name="Rectangle 3"/>
          <p:cNvSpPr>
            <a:spLocks noChangeArrowheads="1"/>
          </p:cNvSpPr>
          <p:nvPr/>
        </p:nvSpPr>
        <p:spPr bwMode="auto">
          <a:xfrm>
            <a:off x="0" y="0"/>
            <a:ext cx="9144000" cy="47397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1800" b="0" i="0" u="none" strike="noStrike" cap="none" normalizeH="0" baseline="0" dirty="0" smtClean="0">
                <a:ln>
                  <a:noFill/>
                </a:ln>
                <a:solidFill>
                  <a:schemeClr val="tx1"/>
                </a:solidFill>
                <a:effectLst/>
                <a:latin typeface="Arial" pitchFamily="34" charset="0"/>
              </a:rPr>
              <a:t> </a:t>
            </a:r>
            <a:endParaRPr kumimoji="0" lang="it-IT" sz="78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 b="0" i="0" u="none" strike="noStrike" cap="none" normalizeH="0" baseline="0" dirty="0" smtClean="0">
                <a:ln>
                  <a:noFill/>
                </a:ln>
                <a:solidFill>
                  <a:schemeClr val="tx1"/>
                </a:solidFill>
                <a:effectLst/>
                <a:latin typeface="Arial" pitchFamily="34" charset="0"/>
              </a:rPr>
              <a:t>  </a:t>
            </a:r>
            <a:endParaRPr kumimoji="0" lang="it-IT"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200" b="0" i="0" u="none" strike="noStrike" cap="none" normalizeH="0" baseline="0" dirty="0" smtClean="0">
                <a:ln>
                  <a:noFill/>
                </a:ln>
                <a:solidFill>
                  <a:schemeClr val="tx1"/>
                </a:solidFill>
                <a:effectLst/>
                <a:latin typeface="Arial" pitchFamily="34" charset="0"/>
              </a:rPr>
              <a:t>  </a:t>
            </a:r>
          </a:p>
        </p:txBody>
      </p:sp>
      <p:pic>
        <p:nvPicPr>
          <p:cNvPr id="4100" name="Picture 4" descr="http://www.piazzetta-baccala.com/storia1.jpg"/>
          <p:cNvPicPr>
            <a:picLocks noChangeAspect="1" noChangeArrowheads="1"/>
          </p:cNvPicPr>
          <p:nvPr/>
        </p:nvPicPr>
        <p:blipFill>
          <a:blip r:embed="rId3"/>
          <a:srcRect/>
          <a:stretch>
            <a:fillRect/>
          </a:stretch>
        </p:blipFill>
        <p:spPr bwMode="auto">
          <a:xfrm>
            <a:off x="6667500" y="0"/>
            <a:ext cx="2476500" cy="1500174"/>
          </a:xfrm>
          <a:prstGeom prst="rect">
            <a:avLst/>
          </a:prstGeom>
          <a:noFill/>
        </p:spPr>
      </p:pic>
      <p:sp>
        <p:nvSpPr>
          <p:cNvPr id="7" name="CasellaDiTesto 6"/>
          <p:cNvSpPr txBox="1"/>
          <p:nvPr/>
        </p:nvSpPr>
        <p:spPr>
          <a:xfrm>
            <a:off x="3643306" y="285728"/>
            <a:ext cx="4000528" cy="369332"/>
          </a:xfrm>
          <a:prstGeom prst="rect">
            <a:avLst/>
          </a:prstGeom>
          <a:noFill/>
        </p:spPr>
        <p:txBody>
          <a:bodyPr wrap="square" rtlCol="0">
            <a:spAutoFit/>
          </a:bodyPr>
          <a:lstStyle/>
          <a:p>
            <a:endParaRPr lang="it-IT" dirty="0"/>
          </a:p>
        </p:txBody>
      </p:sp>
      <p:sp>
        <p:nvSpPr>
          <p:cNvPr id="4104" name="Rectangle 8"/>
          <p:cNvSpPr>
            <a:spLocks noChangeArrowheads="1"/>
          </p:cNvSpPr>
          <p:nvPr/>
        </p:nvSpPr>
        <p:spPr bwMode="auto">
          <a:xfrm>
            <a:off x="0" y="0"/>
            <a:ext cx="664370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rgbClr val="808000"/>
                </a:solidFill>
                <a:effectLst/>
                <a:latin typeface="Viner Hand ITC" pitchFamily="66" charset="0"/>
              </a:rPr>
              <a:t>                                               La storia</a:t>
            </a:r>
            <a:r>
              <a:rPr kumimoji="0" lang="it-IT" sz="2800" b="0" i="0" u="none" strike="noStrike" cap="none" normalizeH="0" baseline="0" dirty="0" smtClean="0">
                <a:ln>
                  <a:noFill/>
                </a:ln>
                <a:solidFill>
                  <a:schemeClr val="tx1"/>
                </a:solidFill>
                <a:effectLst/>
                <a:latin typeface="Arial" pitchFamily="34" charset="0"/>
              </a:rPr>
              <a:t>  </a:t>
            </a:r>
            <a:endParaRPr kumimoji="0" lang="it-IT" sz="1800" b="0" i="0" u="none" strike="noStrike" cap="none" normalizeH="0" baseline="0" dirty="0" smtClean="0">
              <a:ln>
                <a:noFill/>
              </a:ln>
              <a:solidFill>
                <a:schemeClr val="tx1"/>
              </a:solidFill>
              <a:effectLst/>
              <a:latin typeface="Arial" pitchFamily="34" charset="0"/>
            </a:endParaRPr>
          </a:p>
        </p:txBody>
      </p:sp>
      <p:sp>
        <p:nvSpPr>
          <p:cNvPr id="4105" name="Rectangle 9"/>
          <p:cNvSpPr>
            <a:spLocks noChangeArrowheads="1"/>
          </p:cNvSpPr>
          <p:nvPr/>
        </p:nvSpPr>
        <p:spPr bwMode="auto">
          <a:xfrm flipH="1" flipV="1">
            <a:off x="3000364" y="500042"/>
            <a:ext cx="3643338"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it-IT" sz="1800" b="0" i="0" u="none" strike="noStrike" cap="none" normalizeH="0" baseline="0" dirty="0" smtClean="0">
              <a:ln>
                <a:noFill/>
              </a:ln>
              <a:solidFill>
                <a:schemeClr val="tx1"/>
              </a:solidFill>
              <a:effectLst/>
              <a:latin typeface="Arial" pitchFamily="34" charset="0"/>
            </a:endParaRPr>
          </a:p>
        </p:txBody>
      </p:sp>
      <p:sp>
        <p:nvSpPr>
          <p:cNvPr id="4107" name="Rectangle 11"/>
          <p:cNvSpPr>
            <a:spLocks noChangeArrowheads="1"/>
          </p:cNvSpPr>
          <p:nvPr/>
        </p:nvSpPr>
        <p:spPr bwMode="auto">
          <a:xfrm>
            <a:off x="2928926" y="428604"/>
            <a:ext cx="371477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b="0" i="0" u="none" strike="noStrike" cap="none" normalizeH="0" baseline="0" dirty="0" smtClean="0">
                <a:ln>
                  <a:noFill/>
                </a:ln>
                <a:solidFill>
                  <a:srgbClr val="808000"/>
                </a:solidFill>
                <a:effectLst/>
                <a:latin typeface="Georgia" pitchFamily="18" charset="0"/>
              </a:rPr>
              <a:t>Da parecchi secoli</a:t>
            </a:r>
            <a:r>
              <a:rPr kumimoji="0" lang="it-IT" b="0" i="0" u="none" strike="noStrike" cap="none" normalizeH="0" baseline="0" dirty="0" smtClean="0">
                <a:ln>
                  <a:noFill/>
                </a:ln>
                <a:solidFill>
                  <a:srgbClr val="808000"/>
                </a:solidFill>
                <a:effectLst/>
                <a:latin typeface="Arial" pitchFamily="34" charset="0"/>
              </a:rPr>
              <a:t> </a:t>
            </a:r>
            <a:r>
              <a:rPr kumimoji="0" lang="it-IT" b="0" i="0" u="none" strike="noStrike" cap="none" normalizeH="0" baseline="0" dirty="0" smtClean="0">
                <a:ln>
                  <a:noFill/>
                </a:ln>
                <a:solidFill>
                  <a:srgbClr val="000000"/>
                </a:solidFill>
                <a:effectLst/>
                <a:latin typeface="Georgia" pitchFamily="18" charset="0"/>
              </a:rPr>
              <a:t>i gelidi mari del Nord</a:t>
            </a:r>
            <a:r>
              <a:rPr kumimoji="0" lang="it-IT" b="0" i="0" u="none" strike="noStrike" cap="none" normalizeH="0" baseline="0" dirty="0" smtClean="0">
                <a:ln>
                  <a:noFill/>
                </a:ln>
                <a:solidFill>
                  <a:srgbClr val="000000"/>
                </a:solidFill>
                <a:effectLst/>
                <a:latin typeface="Arial" pitchFamily="34" charset="0"/>
              </a:rPr>
              <a:t> </a:t>
            </a:r>
            <a:r>
              <a:rPr kumimoji="0" lang="it-IT" b="0" i="0" u="none" strike="noStrike" cap="none" normalizeH="0" baseline="0" dirty="0" smtClean="0">
                <a:ln>
                  <a:noFill/>
                </a:ln>
                <a:solidFill>
                  <a:schemeClr val="tx1"/>
                </a:solidFill>
                <a:effectLst/>
                <a:latin typeface="Georgia" pitchFamily="18" charset="0"/>
              </a:rPr>
              <a:t>offrono alla sapiente tavola mediterranea lo stoccafisso e il baccalà. Essiccato all'aria aperta il primo, conservato sotto sale il secondo, il merluzzo fece la fortuna dei popoli nordici in un'epoca in cui erano sconosciuti il frigo e la surgelazione, i barattoli sotto vuoto e la liofilizzazione.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it-IT"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b="0" i="0" u="none" strike="noStrike" cap="none" normalizeH="0" baseline="0" dirty="0" smtClean="0">
                <a:ln>
                  <a:noFill/>
                </a:ln>
                <a:solidFill>
                  <a:schemeClr val="tx1"/>
                </a:solidFill>
                <a:effectLst/>
                <a:latin typeface="Arial" pitchFamily="34" charset="0"/>
              </a:rPr>
              <a:t>  </a:t>
            </a:r>
          </a:p>
        </p:txBody>
      </p:sp>
      <p:sp>
        <p:nvSpPr>
          <p:cNvPr id="410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 b="0" i="0" u="none" strike="noStrike" cap="none" normalizeH="0" baseline="0" smtClean="0">
                <a:ln>
                  <a:noFill/>
                </a:ln>
                <a:solidFill>
                  <a:schemeClr val="tx1"/>
                </a:solidFill>
                <a:effectLst/>
                <a:latin typeface="Arial" pitchFamily="34" charset="0"/>
              </a:rPr>
              <a:t>  </a:t>
            </a:r>
            <a:endParaRPr kumimoji="0" lang="it-IT" sz="1800" b="0" i="0" u="none" strike="noStrike" cap="none" normalizeH="0" baseline="0" smtClean="0">
              <a:ln>
                <a:noFill/>
              </a:ln>
              <a:solidFill>
                <a:schemeClr val="tx1"/>
              </a:solidFill>
              <a:effectLst/>
              <a:latin typeface="Arial" pitchFamily="34" charset="0"/>
            </a:endParaRPr>
          </a:p>
        </p:txBody>
      </p:sp>
      <p:sp>
        <p:nvSpPr>
          <p:cNvPr id="18" name="CasellaDiTesto 17"/>
          <p:cNvSpPr txBox="1"/>
          <p:nvPr/>
        </p:nvSpPr>
        <p:spPr>
          <a:xfrm>
            <a:off x="0" y="4786322"/>
            <a:ext cx="9144000" cy="2308324"/>
          </a:xfrm>
          <a:prstGeom prst="rect">
            <a:avLst/>
          </a:prstGeom>
          <a:noFill/>
        </p:spPr>
        <p:txBody>
          <a:bodyPr wrap="square" rtlCol="0">
            <a:spAutoFit/>
          </a:bodyPr>
          <a:lstStyle/>
          <a:p>
            <a:pPr algn="ctr"/>
            <a:r>
              <a:rPr lang="it-IT" dirty="0" smtClean="0">
                <a:solidFill>
                  <a:srgbClr val="000000"/>
                </a:solidFill>
              </a:rPr>
              <a:t>Nel Cinquecento, il Concilio di Trento e la Controriforma inaugurando un nuovo corso etico, richiamarono gli ecclesiastici e i fedeli a comportamenti e ad abitudini, anche alimentari, più sobri e morigerati. Abbandonare la cucina grassa e succulenta, mangiar di magro il venerdì e nei giorni di Quaresima diventò un imperativo categorico per celebrare degnamente il nome di Dio e salvare l'anima. Il pesce secco ben si prestava a questo invito, salvava insomma capra e cavoli, poiché permetteva di osservare il digiuno senza troppe rinunce di gusto. </a:t>
            </a:r>
            <a:endParaRPr lang="it-IT" dirty="0" smtClean="0"/>
          </a:p>
          <a:p>
            <a:r>
              <a:rPr lang="it-IT" dirty="0" smtClean="0"/>
              <a:t>  </a:t>
            </a:r>
            <a:endParaRPr lang="it-IT" dirty="0"/>
          </a:p>
        </p:txBody>
      </p:sp>
      <p:sp>
        <p:nvSpPr>
          <p:cNvPr id="19" name="CasellaDiTesto 18"/>
          <p:cNvSpPr txBox="1"/>
          <p:nvPr/>
        </p:nvSpPr>
        <p:spPr>
          <a:xfrm>
            <a:off x="428596" y="3214686"/>
            <a:ext cx="8715404" cy="1477328"/>
          </a:xfrm>
          <a:prstGeom prst="rect">
            <a:avLst/>
          </a:prstGeom>
          <a:noFill/>
        </p:spPr>
        <p:txBody>
          <a:bodyPr wrap="square" rtlCol="0">
            <a:spAutoFit/>
          </a:bodyPr>
          <a:lstStyle/>
          <a:p>
            <a:pPr algn="ctr"/>
            <a:r>
              <a:rPr lang="it-IT" dirty="0" smtClean="0">
                <a:solidFill>
                  <a:srgbClr val="808000"/>
                </a:solidFill>
                <a:latin typeface="Verdana"/>
              </a:rPr>
              <a:t>                             S</a:t>
            </a:r>
            <a:r>
              <a:rPr lang="it-IT" b="1" dirty="0" smtClean="0">
                <a:solidFill>
                  <a:srgbClr val="808000"/>
                </a:solidFill>
                <a:latin typeface="Verdana"/>
              </a:rPr>
              <a:t>toccafisso </a:t>
            </a:r>
            <a:r>
              <a:rPr lang="it-IT" dirty="0" smtClean="0">
                <a:solidFill>
                  <a:srgbClr val="808000"/>
                </a:solidFill>
              </a:rPr>
              <a:t>e baccalà </a:t>
            </a:r>
            <a:r>
              <a:rPr lang="it-IT" dirty="0" smtClean="0">
                <a:solidFill>
                  <a:srgbClr val="000000"/>
                </a:solidFill>
              </a:rPr>
              <a:t>si sono diffusi in Portogallo, Francia, Spagna. In Italia toccò molte città di mare come Genova, Venezia, Napoli, Messina e da questi porti viaggiò nell'entroterra circostante, lontano dal mare, dove non vi era la possibilità di consumare il pesce fresco. </a:t>
            </a:r>
            <a:endParaRPr lang="it-IT" dirty="0">
              <a:solidFill>
                <a:srgbClr val="000000"/>
              </a:solidFill>
            </a:endParaRPr>
          </a:p>
          <a:p>
            <a:pPr algn="ctr"/>
            <a:r>
              <a:rPr lang="it-IT" dirty="0" smtClean="0">
                <a:solidFill>
                  <a:srgbClr val="808000"/>
                </a:solidFill>
                <a:latin typeface="Verdana"/>
              </a:rPr>
              <a:t>Una mano</a:t>
            </a:r>
            <a:r>
              <a:rPr lang="it-IT" dirty="0" smtClean="0">
                <a:solidFill>
                  <a:srgbClr val="808000"/>
                </a:solidFill>
              </a:rPr>
              <a:t> </a:t>
            </a:r>
            <a:r>
              <a:rPr lang="it-IT" dirty="0" smtClean="0">
                <a:solidFill>
                  <a:srgbClr val="000000"/>
                </a:solidFill>
              </a:rPr>
              <a:t>al baccalà e allo stoccafisso la diedero le curie e i monasteri. </a:t>
            </a:r>
            <a:endParaRPr lang="it-IT" dirty="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6200000" flipH="1">
            <a:off x="2857488" y="3929066"/>
            <a:ext cx="1285884"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flipV="1">
            <a:off x="428596" y="4857760"/>
            <a:ext cx="3357586"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flipH="1">
            <a:off x="3357554" y="4572008"/>
            <a:ext cx="857256" cy="471398"/>
          </a:xfrm>
          <a:prstGeom prst="rect">
            <a:avLst/>
          </a:prstGeom>
          <a:noFill/>
        </p:spPr>
      </p:pic>
      <p:cxnSp>
        <p:nvCxnSpPr>
          <p:cNvPr id="17" name="Connettore 2 16"/>
          <p:cNvCxnSpPr/>
          <p:nvPr/>
        </p:nvCxnSpPr>
        <p:spPr>
          <a:xfrm>
            <a:off x="2428862" y="4071944"/>
            <a:ext cx="428627" cy="28575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pic>
        <p:nvPicPr>
          <p:cNvPr id="7170" name="Picture 2" descr="C:\Users\Wolfino_L4\Desktop\mave\Nuova cartella\onion-head69.gif"/>
          <p:cNvPicPr>
            <a:picLocks noChangeAspect="1" noChangeArrowheads="1" noCrop="1"/>
          </p:cNvPicPr>
          <p:nvPr/>
        </p:nvPicPr>
        <p:blipFill>
          <a:blip r:embed="rId4"/>
          <a:srcRect/>
          <a:stretch>
            <a:fillRect/>
          </a:stretch>
        </p:blipFill>
        <p:spPr bwMode="auto">
          <a:xfrm>
            <a:off x="2214546" y="3929066"/>
            <a:ext cx="357190" cy="35719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94444E-6 -3.7037E-6 L -0.06302 -0.19143 " pathEditMode="relative" rAng="0" ptsTypes="AA">
                                      <p:cBhvr>
                                        <p:cTn id="6" dur="3000" fill="hold"/>
                                        <p:tgtEl>
                                          <p:spTgt spid="4133"/>
                                        </p:tgtEl>
                                        <p:attrNameLst>
                                          <p:attrName>ppt_x</p:attrName>
                                          <p:attrName>ppt_y</p:attrName>
                                        </p:attrNameLst>
                                      </p:cBhvr>
                                      <p:rCtr x="-32" y="-96"/>
                                    </p:animMotion>
                                  </p:childTnLst>
                                </p:cTn>
                              </p:par>
                              <p:par>
                                <p:cTn id="7" presetID="18" presetClass="entr" presetSubtype="3"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strips(upRight)">
                                      <p:cBhvr>
                                        <p:cTn id="9"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50000">
              <a:schemeClr val="accent1">
                <a:shade val="67500"/>
                <a:satMod val="11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8596" y="1928802"/>
            <a:ext cx="8258204" cy="4643470"/>
          </a:xfrm>
        </p:spPr>
        <p:txBody>
          <a:bodyPr/>
          <a:lstStyle/>
          <a:p>
            <a:r>
              <a:rPr lang="it-IT" sz="1800" b="1" dirty="0" smtClean="0">
                <a:latin typeface="Arabic Typesetting" pitchFamily="66" charset="-78"/>
                <a:cs typeface="Arabic Typesetting" pitchFamily="66" charset="-78"/>
              </a:rPr>
              <a:t>Centro agricolo del </a:t>
            </a:r>
            <a:r>
              <a:rPr lang="it-IT" sz="1800" b="1" dirty="0" err="1" smtClean="0">
                <a:latin typeface="Arabic Typesetting" pitchFamily="66" charset="-78"/>
                <a:cs typeface="Arabic Typesetting" pitchFamily="66" charset="-78"/>
              </a:rPr>
              <a:t>subappennino</a:t>
            </a:r>
            <a:r>
              <a:rPr lang="it-IT" sz="1800" b="1" dirty="0" smtClean="0">
                <a:latin typeface="Arabic Typesetting" pitchFamily="66" charset="-78"/>
                <a:cs typeface="Arabic Typesetting" pitchFamily="66" charset="-78"/>
              </a:rPr>
              <a:t> abruzzese, (1684 ab.) sorge su un ameno poggio che si erge sulla sponda sinistra del torrente Vibrata a nord-est di Teramo, da cui dista 30 Km. circa. Il nome della cittadina deriva dall'antico nome della dea della fertilità </a:t>
            </a:r>
            <a:r>
              <a:rPr lang="it-IT" sz="1800" b="1" dirty="0" err="1" smtClean="0">
                <a:latin typeface="Arabic Typesetting" pitchFamily="66" charset="-78"/>
                <a:cs typeface="Arabic Typesetting" pitchFamily="66" charset="-78"/>
              </a:rPr>
              <a:t>Turan</a:t>
            </a:r>
            <a:r>
              <a:rPr lang="it-IT" sz="1800" b="1" dirty="0" smtClean="0">
                <a:latin typeface="Arabic Typesetting" pitchFamily="66" charset="-78"/>
                <a:cs typeface="Arabic Typesetting" pitchFamily="66" charset="-78"/>
              </a:rPr>
              <a:t> e rispecchia in pieno la laboriosità e il dinamismo dei </a:t>
            </a:r>
            <a:r>
              <a:rPr lang="it-IT" sz="1800" b="1" dirty="0" err="1" smtClean="0">
                <a:latin typeface="Arabic Typesetting" pitchFamily="66" charset="-78"/>
                <a:cs typeface="Arabic Typesetting" pitchFamily="66" charset="-78"/>
              </a:rPr>
              <a:t>Toranesi</a:t>
            </a:r>
            <a:r>
              <a:rPr lang="it-IT" sz="1800" b="1" dirty="0" smtClean="0">
                <a:latin typeface="Arabic Typesetting" pitchFamily="66" charset="-78"/>
                <a:cs typeface="Arabic Typesetting" pitchFamily="66" charset="-78"/>
              </a:rPr>
              <a:t>, mentre, l'aggettivo "Nuovo" è stato aggiunto nel 1864 a seguito di un decreto reale di Vittorio </a:t>
            </a:r>
            <a:r>
              <a:rPr lang="it-IT" sz="1800" b="1" dirty="0" err="1" smtClean="0">
                <a:latin typeface="Arabic Typesetting" pitchFamily="66" charset="-78"/>
                <a:cs typeface="Arabic Typesetting" pitchFamily="66" charset="-78"/>
              </a:rPr>
              <a:t>Emanule</a:t>
            </a:r>
            <a:r>
              <a:rPr lang="it-IT" sz="1800" b="1" dirty="0" smtClean="0">
                <a:latin typeface="Arabic Typesetting" pitchFamily="66" charset="-78"/>
                <a:cs typeface="Arabic Typesetting" pitchFamily="66" charset="-78"/>
              </a:rPr>
              <a:t> II. Nel Medioevo fu certo un forte castello posto a confine tra lo Stato Pontificio e il Regno di Napoli. Nel 1496, durante la </a:t>
            </a:r>
            <a:r>
              <a:rPr lang="it-IT" sz="1800" b="1" dirty="0" err="1" smtClean="0">
                <a:latin typeface="Arabic Typesetting" pitchFamily="66" charset="-78"/>
                <a:cs typeface="Arabic Typesetting" pitchFamily="66" charset="-78"/>
              </a:rPr>
              <a:t>cosidetta</a:t>
            </a:r>
            <a:r>
              <a:rPr lang="it-IT" sz="1800" b="1" dirty="0" smtClean="0">
                <a:latin typeface="Arabic Typesetting" pitchFamily="66" charset="-78"/>
                <a:cs typeface="Arabic Typesetting" pitchFamily="66" charset="-78"/>
              </a:rPr>
              <a:t> "guerra del gesso" di Carlo VIII fu raso al suolo, ma grazie alla solerzia e all'ingegnosità dei suoi abitanti fu ricostruito "più bello che pria". Situato su di una collina, a 241 metri s.l.m., offre uno dei più incantevoli e pittoreschi panorami della provincia, circondato com'è da valli e poggi cosparsi di ridenti casolari e rigogliosi vigneti. E' noto per la coltivazione delle viti e per la produzione di vino, famoso fin dai tempi antichi tanto che, secondo Plinio, Annibale , reduce dalla battaglia del Trasimeno, se ne servì per curare i suoi cavalli malati di scabbia. La produzione del vino (Montepulciano D.O.C., Trebbiano D.O.C., </a:t>
            </a:r>
            <a:r>
              <a:rPr lang="it-IT" sz="1800" b="1" dirty="0" err="1" smtClean="0">
                <a:latin typeface="Arabic Typesetting" pitchFamily="66" charset="-78"/>
                <a:cs typeface="Arabic Typesetting" pitchFamily="66" charset="-78"/>
              </a:rPr>
              <a:t>Controguerra</a:t>
            </a:r>
            <a:r>
              <a:rPr lang="it-IT" sz="1800" b="1" dirty="0" smtClean="0">
                <a:latin typeface="Arabic Typesetting" pitchFamily="66" charset="-78"/>
                <a:cs typeface="Arabic Typesetting" pitchFamily="66" charset="-78"/>
              </a:rPr>
              <a:t> </a:t>
            </a:r>
            <a:r>
              <a:rPr lang="it-IT" sz="1800" b="1" dirty="0" err="1" smtClean="0">
                <a:latin typeface="Arabic Typesetting" pitchFamily="66" charset="-78"/>
                <a:cs typeface="Arabic Typesetting" pitchFamily="66" charset="-78"/>
              </a:rPr>
              <a:t>D.O.C</a:t>
            </a:r>
            <a:r>
              <a:rPr lang="it-IT" sz="1800" b="1" dirty="0" smtClean="0">
                <a:latin typeface="Arabic Typesetting" pitchFamily="66" charset="-78"/>
                <a:cs typeface="Arabic Typesetting" pitchFamily="66" charset="-78"/>
              </a:rPr>
              <a:t>,. e colline Teramane D.O.C.G.) è così importante, che Torano Nuovo è stato denominato "Capitale del Montepulciano d'Abruzzo". Il ricco menù dei prodotti tipici </a:t>
            </a:r>
            <a:r>
              <a:rPr lang="it-IT" sz="1800" b="1" dirty="0" err="1" smtClean="0">
                <a:latin typeface="Arabic Typesetting" pitchFamily="66" charset="-78"/>
                <a:cs typeface="Arabic Typesetting" pitchFamily="66" charset="-78"/>
              </a:rPr>
              <a:t>toranesi</a:t>
            </a:r>
            <a:r>
              <a:rPr lang="it-IT" sz="1800" b="1" dirty="0" smtClean="0">
                <a:latin typeface="Arabic Typesetting" pitchFamily="66" charset="-78"/>
                <a:cs typeface="Arabic Typesetting" pitchFamily="66" charset="-78"/>
              </a:rPr>
              <a:t> è completato da salumi e prosciutti delle cinque stagioni, dal farro, dal formaggio e dal miele. Per la sua tipicità enogastronomica merita senz'altro il titolo di "paese del gusto". Tra i personaggi illustri che hanno avuto i natali a Torano Nuovo ricordiamo Vincenzo </a:t>
            </a:r>
            <a:r>
              <a:rPr lang="it-IT" sz="1800" b="1" dirty="0" err="1" smtClean="0">
                <a:latin typeface="Arabic Typesetting" pitchFamily="66" charset="-78"/>
                <a:cs typeface="Arabic Typesetting" pitchFamily="66" charset="-78"/>
              </a:rPr>
              <a:t>Comi</a:t>
            </a:r>
            <a:r>
              <a:rPr lang="it-IT" sz="1800" b="1" dirty="0" smtClean="0">
                <a:latin typeface="Arabic Typesetting" pitchFamily="66" charset="-78"/>
                <a:cs typeface="Arabic Typesetting" pitchFamily="66" charset="-78"/>
              </a:rPr>
              <a:t> nato il 3 novembre 1746, naturalista insigne e chimico che applicò con felice ardimento i principi della chimica all'agricoltura e all'industria. Nel 1820 fu eletto deputato al Parlamento di Napoli. Alberto Di </a:t>
            </a:r>
            <a:r>
              <a:rPr lang="it-IT" sz="1800" b="1" dirty="0" err="1" smtClean="0">
                <a:latin typeface="Arabic Typesetting" pitchFamily="66" charset="-78"/>
                <a:cs typeface="Arabic Typesetting" pitchFamily="66" charset="-78"/>
              </a:rPr>
              <a:t>Feliciantonio</a:t>
            </a:r>
            <a:r>
              <a:rPr lang="it-IT" sz="1800" b="1" dirty="0" smtClean="0">
                <a:latin typeface="Arabic Typesetting" pitchFamily="66" charset="-78"/>
                <a:cs typeface="Arabic Typesetting" pitchFamily="66" charset="-78"/>
              </a:rPr>
              <a:t>, "pittore contadino" nato a Torano Nuovo nel 1921, e recentemente scomparso, recensito dalla stampa nazionale ed estera.</a:t>
            </a:r>
            <a:endParaRPr lang="it-IT" sz="1800" b="1" dirty="0">
              <a:latin typeface="Arabic Typesetting" pitchFamily="66" charset="-78"/>
              <a:cs typeface="Arabic Typesetting" pitchFamily="66" charset="-78"/>
            </a:endParaRPr>
          </a:p>
        </p:txBody>
      </p:sp>
      <p:pic>
        <p:nvPicPr>
          <p:cNvPr id="8194" name="Picture 2" descr="C:\Users\Wolfino_L4\Desktop\toranonuovopaesedelgusto.jpg"/>
          <p:cNvPicPr>
            <a:picLocks noChangeAspect="1" noChangeArrowheads="1"/>
          </p:cNvPicPr>
          <p:nvPr/>
        </p:nvPicPr>
        <p:blipFill>
          <a:blip r:embed="rId2"/>
          <a:srcRect/>
          <a:stretch>
            <a:fillRect/>
          </a:stretch>
        </p:blipFill>
        <p:spPr bwMode="auto">
          <a:xfrm>
            <a:off x="1285852" y="142852"/>
            <a:ext cx="6629400" cy="1628775"/>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flipV="1">
            <a:off x="428596" y="4857760"/>
            <a:ext cx="3357586"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6200000" flipH="1">
            <a:off x="2857488" y="3929066"/>
            <a:ext cx="1285884"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10800000">
            <a:off x="3214678" y="3571876"/>
            <a:ext cx="928694" cy="1588"/>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flipH="1">
            <a:off x="2786050" y="3310402"/>
            <a:ext cx="720726" cy="47578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6 -4.81481E-6 L 0.10034 -4.81481E-6 " pathEditMode="relative" rAng="0" ptsTypes="AA">
                                      <p:cBhvr>
                                        <p:cTn id="6" dur="3000" fill="hold"/>
                                        <p:tgtEl>
                                          <p:spTgt spid="4133"/>
                                        </p:tgtEl>
                                        <p:attrNameLst>
                                          <p:attrName>ppt_x</p:attrName>
                                          <p:attrName>ppt_y</p:attrName>
                                        </p:attrNameLst>
                                      </p:cBhvr>
                                      <p:rCtr x="50" y="0"/>
                                    </p:animMotion>
                                  </p:childTnLst>
                                </p:cTn>
                              </p:par>
                              <p:par>
                                <p:cTn id="7" presetID="18" presetClass="entr" presetSubtype="6"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strips(downRight)">
                                      <p:cBhvr>
                                        <p:cTn id="9"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9750" y="-387350"/>
            <a:ext cx="7772400" cy="1470025"/>
          </a:xfrm>
        </p:spPr>
        <p:txBody>
          <a:bodyPr/>
          <a:lstStyle/>
          <a:p>
            <a:pPr eaLnBrk="1" hangingPunct="1"/>
            <a:r>
              <a:rPr lang="it-IT" sz="5400" b="1" dirty="0" smtClean="0">
                <a:solidFill>
                  <a:srgbClr val="FF0066"/>
                </a:solidFill>
                <a:latin typeface="Comic Sans MS" pitchFamily="66" charset="0"/>
              </a:rPr>
              <a:t>La fontana vecchia</a:t>
            </a:r>
          </a:p>
        </p:txBody>
      </p:sp>
      <p:pic>
        <p:nvPicPr>
          <p:cNvPr id="2052" name="Picture 4" descr="CRIM0002"/>
          <p:cNvPicPr>
            <a:picLocks noChangeAspect="1" noChangeArrowheads="1"/>
          </p:cNvPicPr>
          <p:nvPr/>
        </p:nvPicPr>
        <p:blipFill>
          <a:blip r:embed="rId2"/>
          <a:srcRect/>
          <a:stretch>
            <a:fillRect/>
          </a:stretch>
        </p:blipFill>
        <p:spPr bwMode="auto">
          <a:xfrm>
            <a:off x="179388" y="1341438"/>
            <a:ext cx="3529012" cy="3455987"/>
          </a:xfrm>
          <a:prstGeom prst="rect">
            <a:avLst/>
          </a:prstGeom>
          <a:noFill/>
          <a:ln w="9525">
            <a:noFill/>
            <a:miter lim="800000"/>
            <a:headEnd/>
            <a:tailEnd/>
          </a:ln>
        </p:spPr>
      </p:pic>
      <p:sp>
        <p:nvSpPr>
          <p:cNvPr id="2053" name="Text Box 5"/>
          <p:cNvSpPr txBox="1">
            <a:spLocks noChangeArrowheads="1"/>
          </p:cNvSpPr>
          <p:nvPr/>
        </p:nvSpPr>
        <p:spPr bwMode="auto">
          <a:xfrm>
            <a:off x="3995738" y="620713"/>
            <a:ext cx="4751387" cy="6203950"/>
          </a:xfrm>
          <a:prstGeom prst="rect">
            <a:avLst/>
          </a:prstGeom>
          <a:noFill/>
          <a:ln w="9525">
            <a:noFill/>
            <a:miter lim="800000"/>
            <a:headEnd/>
            <a:tailEnd/>
          </a:ln>
        </p:spPr>
        <p:txBody>
          <a:bodyPr>
            <a:spAutoFit/>
          </a:bodyPr>
          <a:lstStyle/>
          <a:p>
            <a:pPr>
              <a:spcBef>
                <a:spcPct val="50000"/>
              </a:spcBef>
            </a:pPr>
            <a:r>
              <a:rPr lang="it-IT" sz="1600" dirty="0">
                <a:solidFill>
                  <a:schemeClr val="bg1"/>
                </a:solidFill>
              </a:rPr>
              <a:t>La presenza di acqua, quindi di una fontana per l’approvvigionamento idrico di un intero paese, è stato un elemento importante ed essenziale negli anni passati. La fontana vecchia di Nereto è da considerare parte integrante della storia di questo paese e dei suoi abitanti, sia per l’importanza, che per la fortuna di possedere una fontana pubblica, nella quale un bene prezioso come l’acqua viene valorizzato al massimo delle sue potenzialità, evitando gli sprechi di qualsiasi tipo. Il partitore idrico, che suddivide i due ambienti dei lavatoi, è una specie di serbatoio realizzato in cemento armato, suddiviso in tre zone, che misura circa un metro di lunghezza settanta centimetri d’altezza e cinquanta di profondità. All’interno del corpo centrale della fonte, parte una diramazione che fuoriesce dalla fontana e, attraversando il piazzale antistante, porta la stessa “acqua diretta”, da destinare all’uso potabile, all’abbeveratoio e al </a:t>
            </a:r>
            <a:r>
              <a:rPr lang="it-IT" sz="1600" dirty="0" err="1">
                <a:solidFill>
                  <a:schemeClr val="bg1"/>
                </a:solidFill>
              </a:rPr>
              <a:t>fontanino</a:t>
            </a:r>
            <a:r>
              <a:rPr lang="it-IT" sz="1600" dirty="0">
                <a:solidFill>
                  <a:schemeClr val="bg1"/>
                </a:solidFill>
              </a:rPr>
              <a:t> posto all’esterno del recinto della fontana. Dai vari documenti archivisti consultati riguardo alla fontana, è stato possibile ricostruire la sua storia a partire dal 1816, ma certamente la fontana è più anziana di quanto ci suggeriscono i documenti.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3"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2052"/>
                                        </p:tgtEl>
                                        <p:attrNameLst>
                                          <p:attrName>style.visibility</p:attrName>
                                        </p:attrNameLst>
                                      </p:cBhvr>
                                      <p:to>
                                        <p:strVal val="visible"/>
                                      </p:to>
                                    </p:set>
                                    <p:animEffect transition="in" filter="diamond(out)">
                                      <p:cBhvr>
                                        <p:cTn id="11" dur="2000"/>
                                        <p:tgtEl>
                                          <p:spTgt spid="2052"/>
                                        </p:tgtEl>
                                      </p:cBhvr>
                                    </p:animEffect>
                                  </p:childTnLst>
                                </p:cTn>
                              </p:par>
                              <p:par>
                                <p:cTn id="12" presetID="56" presetClass="entr" presetSubtype="0" fill="hold" nodeType="withEffect">
                                  <p:stCondLst>
                                    <p:cond delay="1000"/>
                                  </p:stCondLst>
                                  <p:childTnLst>
                                    <p:set>
                                      <p:cBhvr>
                                        <p:cTn id="13" dur="1" fill="hold">
                                          <p:stCondLst>
                                            <p:cond delay="0"/>
                                          </p:stCondLst>
                                        </p:cTn>
                                        <p:tgtEl>
                                          <p:spTgt spid="2053">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2053">
                                            <p:txEl>
                                              <p:pRg st="0" end="0"/>
                                            </p:txEl>
                                          </p:spTgt>
                                        </p:tgtEl>
                                        <p:attrNameLst>
                                          <p:attrName>ppt_w</p:attrName>
                                        </p:attrNameLst>
                                      </p:cBhvr>
                                    </p:anim>
                                    <p:anim by="(#ppt_w*0.50)" calcmode="lin" valueType="num">
                                      <p:cBhvr>
                                        <p:cTn id="15" dur="500" decel="50000" autoRev="1" fill="hold">
                                          <p:stCondLst>
                                            <p:cond delay="0"/>
                                          </p:stCondLst>
                                        </p:cTn>
                                        <p:tgtEl>
                                          <p:spTgt spid="2053">
                                            <p:txEl>
                                              <p:pRg st="0" end="0"/>
                                            </p:txEl>
                                          </p:spTgt>
                                        </p:tgtEl>
                                        <p:attrNameLst>
                                          <p:attrName>ppt_x</p:attrName>
                                        </p:attrNameLst>
                                      </p:cBhvr>
                                    </p:anim>
                                    <p:anim from="(-#ppt_h/2)" to="(#ppt_y)" calcmode="lin" valueType="num">
                                      <p:cBhvr>
                                        <p:cTn id="16" dur="1000" fill="hold">
                                          <p:stCondLst>
                                            <p:cond delay="0"/>
                                          </p:stCondLst>
                                        </p:cTn>
                                        <p:tgtEl>
                                          <p:spTgt spid="2053">
                                            <p:txEl>
                                              <p:pRg st="0" end="0"/>
                                            </p:txEl>
                                          </p:spTgt>
                                        </p:tgtEl>
                                        <p:attrNameLst>
                                          <p:attrName>ppt_y</p:attrName>
                                        </p:attrNameLst>
                                      </p:cBhvr>
                                    </p:anim>
                                    <p:animRot by="21600000">
                                      <p:cBhvr>
                                        <p:cTn id="17" dur="1000" fill="hold">
                                          <p:stCondLst>
                                            <p:cond delay="0"/>
                                          </p:stCondLst>
                                        </p:cTn>
                                        <p:tgtEl>
                                          <p:spTgt spid="205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3"/>
    </p:bld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68313" y="0"/>
            <a:ext cx="8229600" cy="1143000"/>
          </a:xfrm>
        </p:spPr>
        <p:txBody>
          <a:bodyPr/>
          <a:lstStyle/>
          <a:p>
            <a:pPr eaLnBrk="1" hangingPunct="1"/>
            <a:r>
              <a:rPr lang="it-IT" sz="6000" b="1" dirty="0" smtClean="0">
                <a:solidFill>
                  <a:srgbClr val="FF0066"/>
                </a:solidFill>
              </a:rPr>
              <a:t>Chiesa di San Martino</a:t>
            </a:r>
          </a:p>
        </p:txBody>
      </p:sp>
      <p:sp>
        <p:nvSpPr>
          <p:cNvPr id="3075" name="Text Box 6"/>
          <p:cNvSpPr txBox="1">
            <a:spLocks noChangeArrowheads="1"/>
          </p:cNvSpPr>
          <p:nvPr/>
        </p:nvSpPr>
        <p:spPr bwMode="auto">
          <a:xfrm>
            <a:off x="3348038" y="1628775"/>
            <a:ext cx="5616575" cy="366713"/>
          </a:xfrm>
          <a:prstGeom prst="rect">
            <a:avLst/>
          </a:prstGeom>
          <a:noFill/>
          <a:ln w="9525">
            <a:noFill/>
            <a:miter lim="800000"/>
            <a:headEnd/>
            <a:tailEnd/>
          </a:ln>
        </p:spPr>
        <p:txBody>
          <a:bodyPr>
            <a:spAutoFit/>
          </a:bodyPr>
          <a:lstStyle/>
          <a:p>
            <a:pPr>
              <a:spcBef>
                <a:spcPct val="50000"/>
              </a:spcBef>
            </a:pPr>
            <a:endParaRPr lang="it-IT"/>
          </a:p>
        </p:txBody>
      </p:sp>
      <p:pic>
        <p:nvPicPr>
          <p:cNvPr id="3076" name="Picture 8" descr="martino"/>
          <p:cNvPicPr>
            <a:picLocks noChangeAspect="1" noChangeArrowheads="1"/>
          </p:cNvPicPr>
          <p:nvPr/>
        </p:nvPicPr>
        <p:blipFill>
          <a:blip r:embed="rId2"/>
          <a:srcRect/>
          <a:stretch>
            <a:fillRect/>
          </a:stretch>
        </p:blipFill>
        <p:spPr bwMode="auto">
          <a:xfrm>
            <a:off x="214282" y="1785926"/>
            <a:ext cx="2952750" cy="3095625"/>
          </a:xfrm>
          <a:prstGeom prst="rect">
            <a:avLst/>
          </a:prstGeom>
          <a:noFill/>
          <a:ln w="9525">
            <a:noFill/>
            <a:miter lim="800000"/>
            <a:headEnd/>
            <a:tailEnd/>
          </a:ln>
        </p:spPr>
      </p:pic>
      <p:sp>
        <p:nvSpPr>
          <p:cNvPr id="3077" name="Rectangle 9"/>
          <p:cNvSpPr>
            <a:spLocks noChangeArrowheads="1"/>
          </p:cNvSpPr>
          <p:nvPr/>
        </p:nvSpPr>
        <p:spPr bwMode="auto">
          <a:xfrm>
            <a:off x="3357554" y="948690"/>
            <a:ext cx="5543550" cy="5909310"/>
          </a:xfrm>
          <a:prstGeom prst="rect">
            <a:avLst/>
          </a:prstGeom>
          <a:noFill/>
          <a:ln w="9525">
            <a:noFill/>
            <a:miter lim="800000"/>
            <a:headEnd/>
            <a:tailEnd/>
          </a:ln>
        </p:spPr>
        <p:txBody>
          <a:bodyPr wrap="square" anchor="ctr">
            <a:spAutoFit/>
          </a:bodyPr>
          <a:lstStyle/>
          <a:p>
            <a:pPr algn="just"/>
            <a:r>
              <a:rPr lang="it-IT" sz="1400" b="1" dirty="0">
                <a:solidFill>
                  <a:schemeClr val="bg1"/>
                </a:solidFill>
              </a:rPr>
              <a:t>La chiesa è sicuramente di origine pagana: si rileva dai capitelli, peraltro molto pregevoli, che sormontano le </a:t>
            </a:r>
            <a:r>
              <a:rPr lang="it-IT" sz="1400" b="1" dirty="0" err="1">
                <a:solidFill>
                  <a:schemeClr val="bg1"/>
                </a:solidFill>
              </a:rPr>
              <a:t>pilastrature</a:t>
            </a:r>
            <a:r>
              <a:rPr lang="it-IT" sz="1400" b="1" dirty="0">
                <a:solidFill>
                  <a:schemeClr val="bg1"/>
                </a:solidFill>
              </a:rPr>
              <a:t> della navata centrale. Ha subito trasformazioni nel tempo, a partire da quella operata dai benedettini nella I metà del secolo XII. Il restauro del 1400 (lo rivela la tecnica usata) le conferisce l'immagine attuale. Dal 1986 sono in corso ulteriori ripristini. La chiesa, di stile basilicale, è a tre navate. Le navate laterali sono sostenute da archi poggianti su colonne cilindriche di travertino, dai capitelli di stile variato: quella centrale è molto più sviluppata. Le finestre sono grandi, ad archetto rotondo, senza cornicione. Il frontone è tutto in pietra di travertino e termina in linea orizzontale. il portone è ad arco rotondo, come le due finestre laterali. Sopra il portone vi è un bel rosone, di epoca recente, in pietra di </a:t>
            </a:r>
            <a:r>
              <a:rPr lang="it-IT" sz="1400" b="1" dirty="0" err="1">
                <a:solidFill>
                  <a:schemeClr val="bg1"/>
                </a:solidFill>
              </a:rPr>
              <a:t>Manoppello</a:t>
            </a:r>
            <a:r>
              <a:rPr lang="it-IT" sz="1400" b="1" dirty="0">
                <a:solidFill>
                  <a:schemeClr val="bg1"/>
                </a:solidFill>
              </a:rPr>
              <a:t>. Sul coro, nell'unica nicchia, vi è l'immagine di Maria SS. della Purità, la cui festa cade la terza domenica di ottobre: nel passato veniva venerata dal popolo come Madonna di </a:t>
            </a:r>
            <a:r>
              <a:rPr lang="it-IT" sz="1400" b="1" dirty="0" err="1">
                <a:solidFill>
                  <a:schemeClr val="bg1"/>
                </a:solidFill>
              </a:rPr>
              <a:t>Galliano</a:t>
            </a:r>
            <a:r>
              <a:rPr lang="it-IT" sz="1400" b="1" dirty="0">
                <a:solidFill>
                  <a:schemeClr val="bg1"/>
                </a:solidFill>
              </a:rPr>
              <a:t>. S. Martino, Patrono di Nereto, non figura nell'interno della chiesa perché, per comodità dei cittadini, l'altra chiesa, quella della Madonna della Consolazione sita al centro del paese, fu proclamata parrocchia nel 1606. Da allora il busto argenteo di 5. Martino è ivi custodito. L'immagine del Santo : figura invece sul portale dell'ingresso alla chiesa, in mezzo all'arco che fa parte del medesimo: è scolpita su pietra di travertino, in dimensione ridotta: 25/15. Rappresenta la figura di un guerriero a cavallo che divide il mantello in due parti per ricoprire le nudità di un povero vecchio che ne implora pietà.</a:t>
            </a:r>
            <a:r>
              <a:rPr lang="it-IT" sz="1200" b="1" dirty="0">
                <a:solidFill>
                  <a:schemeClr val="bg1"/>
                </a:solidFill>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par>
                          <p:cTn id="12" fill="hold">
                            <p:stCondLst>
                              <p:cond delay="1350"/>
                            </p:stCondLst>
                            <p:childTnLst>
                              <p:par>
                                <p:cTn id="13" presetID="15" presetClass="entr" presetSubtype="0" fill="hold" grpId="0" nodeType="afterEffect">
                                  <p:stCondLst>
                                    <p:cond delay="0"/>
                                  </p:stCondLst>
                                  <p:childTnLst>
                                    <p:set>
                                      <p:cBhvr>
                                        <p:cTn id="14" dur="1" fill="hold">
                                          <p:stCondLst>
                                            <p:cond delay="0"/>
                                          </p:stCondLst>
                                        </p:cTn>
                                        <p:tgtEl>
                                          <p:spTgt spid="3077"/>
                                        </p:tgtEl>
                                        <p:attrNameLst>
                                          <p:attrName>style.visibility</p:attrName>
                                        </p:attrNameLst>
                                      </p:cBhvr>
                                      <p:to>
                                        <p:strVal val="visible"/>
                                      </p:to>
                                    </p:set>
                                    <p:anim calcmode="lin" valueType="num">
                                      <p:cBhvr>
                                        <p:cTn id="15" dur="1000" fill="hold"/>
                                        <p:tgtEl>
                                          <p:spTgt spid="3077"/>
                                        </p:tgtEl>
                                        <p:attrNameLst>
                                          <p:attrName>ppt_w</p:attrName>
                                        </p:attrNameLst>
                                      </p:cBhvr>
                                      <p:tavLst>
                                        <p:tav tm="0">
                                          <p:val>
                                            <p:fltVal val="0"/>
                                          </p:val>
                                        </p:tav>
                                        <p:tav tm="100000">
                                          <p:val>
                                            <p:strVal val="#ppt_w"/>
                                          </p:val>
                                        </p:tav>
                                      </p:tavLst>
                                    </p:anim>
                                    <p:anim calcmode="lin" valueType="num">
                                      <p:cBhvr>
                                        <p:cTn id="16" dur="1000" fill="hold"/>
                                        <p:tgtEl>
                                          <p:spTgt spid="3077"/>
                                        </p:tgtEl>
                                        <p:attrNameLst>
                                          <p:attrName>ppt_h</p:attrName>
                                        </p:attrNameLst>
                                      </p:cBhvr>
                                      <p:tavLst>
                                        <p:tav tm="0">
                                          <p:val>
                                            <p:fltVal val="0"/>
                                          </p:val>
                                        </p:tav>
                                        <p:tav tm="100000">
                                          <p:val>
                                            <p:strVal val="#ppt_h"/>
                                          </p:val>
                                        </p:tav>
                                      </p:tavLst>
                                    </p:anim>
                                    <p:anim calcmode="lin" valueType="num">
                                      <p:cBhvr>
                                        <p:cTn id="17"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7"/>
                                        </p:tgtEl>
                                        <p:attrNameLst>
                                          <p:attrName>ppt_y</p:attrName>
                                        </p:attrNameLst>
                                      </p:cBhvr>
                                      <p:tavLst>
                                        <p:tav tm="0" fmla="#ppt_y+(sin(-2*pi*(1-$))*-#ppt_x+cos(-2*pi*(1-$))*(1-#ppt_y))*(1-$)">
                                          <p:val>
                                            <p:fltVal val="0"/>
                                          </p:val>
                                        </p:tav>
                                        <p:tav tm="100000">
                                          <p:val>
                                            <p:fltVal val="1"/>
                                          </p:val>
                                        </p:tav>
                                      </p:tavLst>
                                    </p:anim>
                                  </p:childTnLst>
                                </p:cTn>
                              </p:par>
                              <p:par>
                                <p:cTn id="19" presetID="52" presetClass="entr" presetSubtype="0" fill="hold" nodeType="withEffect">
                                  <p:stCondLst>
                                    <p:cond delay="0"/>
                                  </p:stCondLst>
                                  <p:childTnLst>
                                    <p:set>
                                      <p:cBhvr>
                                        <p:cTn id="20" dur="1" fill="hold">
                                          <p:stCondLst>
                                            <p:cond delay="0"/>
                                          </p:stCondLst>
                                        </p:cTn>
                                        <p:tgtEl>
                                          <p:spTgt spid="3076"/>
                                        </p:tgtEl>
                                        <p:attrNameLst>
                                          <p:attrName>style.visibility</p:attrName>
                                        </p:attrNameLst>
                                      </p:cBhvr>
                                      <p:to>
                                        <p:strVal val="visible"/>
                                      </p:to>
                                    </p:set>
                                    <p:animScale>
                                      <p:cBhvr>
                                        <p:cTn id="21" dur="1000" decel="50000" fill="hold">
                                          <p:stCondLst>
                                            <p:cond delay="0"/>
                                          </p:stCondLst>
                                        </p:cTn>
                                        <p:tgtEl>
                                          <p:spTgt spid="307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076"/>
                                        </p:tgtEl>
                                        <p:attrNameLst>
                                          <p:attrName>ppt_x</p:attrName>
                                          <p:attrName>ppt_y</p:attrName>
                                        </p:attrNameLst>
                                      </p:cBhvr>
                                    </p:animMotion>
                                    <p:animEffect transition="in" filter="fade">
                                      <p:cBhvr>
                                        <p:cTn id="23"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flipV="1">
            <a:off x="428596" y="4857760"/>
            <a:ext cx="3357586"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rot="10800000" flipV="1">
            <a:off x="4143372" y="3429000"/>
            <a:ext cx="571504" cy="14287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10800000">
            <a:off x="3214678" y="3571876"/>
            <a:ext cx="928694" cy="1588"/>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6200000" flipH="1">
            <a:off x="2857488" y="3929066"/>
            <a:ext cx="1285884"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21" name="Picture 37" descr="busline"/>
          <p:cNvPicPr>
            <a:picLocks noChangeAspect="1" noChangeArrowheads="1"/>
          </p:cNvPicPr>
          <p:nvPr/>
        </p:nvPicPr>
        <p:blipFill>
          <a:blip r:embed="rId3"/>
          <a:srcRect/>
          <a:stretch>
            <a:fillRect/>
          </a:stretch>
        </p:blipFill>
        <p:spPr bwMode="auto">
          <a:xfrm flipH="1">
            <a:off x="3714744" y="3286124"/>
            <a:ext cx="720726" cy="47578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87 0.00717 L 0.07014 -0.01389 " pathEditMode="relative" rAng="0" ptsTypes="AA">
                                      <p:cBhvr>
                                        <p:cTn id="6" dur="3000" fill="hold"/>
                                        <p:tgtEl>
                                          <p:spTgt spid="21"/>
                                        </p:tgtEl>
                                        <p:attrNameLst>
                                          <p:attrName>ppt_x</p:attrName>
                                          <p:attrName>ppt_y</p:attrName>
                                        </p:attrNameLst>
                                      </p:cBhvr>
                                      <p:rCtr x="35" y="-11"/>
                                    </p:animMotion>
                                  </p:childTnLst>
                                </p:cTn>
                              </p:par>
                              <p:par>
                                <p:cTn id="7" presetID="18" presetClass="entr" presetSubtype="6"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strips(downRight)">
                                      <p:cBhvr>
                                        <p:cTn id="9"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026" name="Picture 2" descr="http://www.paliodellebotti.com/images/front_342_2.jpg"/>
          <p:cNvPicPr>
            <a:picLocks noChangeAspect="1" noChangeArrowheads="1"/>
          </p:cNvPicPr>
          <p:nvPr/>
        </p:nvPicPr>
        <p:blipFill>
          <a:blip r:embed="rId2"/>
          <a:srcRect/>
          <a:stretch>
            <a:fillRect/>
          </a:stretch>
        </p:blipFill>
        <p:spPr bwMode="auto">
          <a:xfrm>
            <a:off x="6229350" y="0"/>
            <a:ext cx="2914650" cy="3848101"/>
          </a:xfrm>
          <a:prstGeom prst="rect">
            <a:avLst/>
          </a:prstGeom>
          <a:noFill/>
        </p:spPr>
      </p:pic>
      <p:pic>
        <p:nvPicPr>
          <p:cNvPr id="1032" name="Picture 8" descr="http://www.paliodellebotti.com/images/blank.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1038" name="Picture 14" descr="http://www.paliodellebotti.com/images/blank.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1044" name="Picture 20" descr="C:\Documents and Settings\3c07\Desktop\corropoli\Palio de le botti - Corropoli - TERAMO - Abruzzo_ La rievocazione storica della pentecoste celestiniana rivive a corropoli insieme al palio delle botti_file\regioneabruzzo.gif"/>
          <p:cNvPicPr>
            <a:picLocks noChangeAspect="1" noChangeArrowheads="1"/>
          </p:cNvPicPr>
          <p:nvPr/>
        </p:nvPicPr>
        <p:blipFill>
          <a:blip r:embed="rId4"/>
          <a:srcRect/>
          <a:stretch>
            <a:fillRect/>
          </a:stretch>
        </p:blipFill>
        <p:spPr bwMode="auto">
          <a:xfrm>
            <a:off x="857224" y="2214554"/>
            <a:ext cx="657225" cy="809625"/>
          </a:xfrm>
          <a:prstGeom prst="rect">
            <a:avLst/>
          </a:prstGeom>
          <a:noFill/>
        </p:spPr>
      </p:pic>
      <p:pic>
        <p:nvPicPr>
          <p:cNvPr id="1045" name="Picture 21" descr="C:\Documents and Settings\3c07\Desktop\corropoli\Palio de le botti - Corropoli - TERAMO - Abruzzo_ La rievocazione storica della pentecoste celestiniana rivive a corropoli insieme al palio delle botti_file\comunecorropoli.gif"/>
          <p:cNvPicPr>
            <a:picLocks noChangeAspect="1" noChangeArrowheads="1"/>
          </p:cNvPicPr>
          <p:nvPr/>
        </p:nvPicPr>
        <p:blipFill>
          <a:blip r:embed="rId5"/>
          <a:srcRect/>
          <a:stretch>
            <a:fillRect/>
          </a:stretch>
        </p:blipFill>
        <p:spPr bwMode="auto">
          <a:xfrm>
            <a:off x="3071802" y="2285992"/>
            <a:ext cx="590550" cy="809625"/>
          </a:xfrm>
          <a:prstGeom prst="rect">
            <a:avLst/>
          </a:prstGeom>
          <a:noFill/>
        </p:spPr>
      </p:pic>
      <p:pic>
        <p:nvPicPr>
          <p:cNvPr id="1046" name="Picture 22" descr="C:\Documents and Settings\3c07\Desktop\corropoli\Palio de le botti - Corropoli - TERAMO - Abruzzo_ La rievocazione storica della pentecoste celestiniana rivive a corropoli insieme al palio delle botti_file\provinciateramo.gif"/>
          <p:cNvPicPr>
            <a:picLocks noChangeAspect="1" noChangeArrowheads="1"/>
          </p:cNvPicPr>
          <p:nvPr/>
        </p:nvPicPr>
        <p:blipFill>
          <a:blip r:embed="rId6"/>
          <a:srcRect/>
          <a:stretch>
            <a:fillRect/>
          </a:stretch>
        </p:blipFill>
        <p:spPr bwMode="auto">
          <a:xfrm>
            <a:off x="4929190" y="2214554"/>
            <a:ext cx="733425" cy="809625"/>
          </a:xfrm>
          <a:prstGeom prst="rect">
            <a:avLst/>
          </a:prstGeom>
          <a:noFill/>
        </p:spPr>
      </p:pic>
      <p:pic>
        <p:nvPicPr>
          <p:cNvPr id="31" name="Picture 1" descr="C:\Documents and Settings\3c07\Desktop\corropoli\Palio de le botti - Corropoli - TERAMO - Abruzzo_ La rievocazione storica della pentecoste celestiniana rivive a corropoli insieme al palio delle botti_file\acquaviva_133.gif"/>
          <p:cNvPicPr>
            <a:picLocks noChangeAspect="1" noChangeArrowheads="1"/>
          </p:cNvPicPr>
          <p:nvPr/>
        </p:nvPicPr>
        <p:blipFill>
          <a:blip r:embed="rId7"/>
          <a:srcRect/>
          <a:stretch>
            <a:fillRect/>
          </a:stretch>
        </p:blipFill>
        <p:spPr bwMode="auto">
          <a:xfrm>
            <a:off x="2500298" y="357166"/>
            <a:ext cx="1707232" cy="1643050"/>
          </a:xfrm>
          <a:prstGeom prst="rect">
            <a:avLst/>
          </a:prstGeom>
          <a:noFill/>
        </p:spPr>
      </p:pic>
      <p:sp>
        <p:nvSpPr>
          <p:cNvPr id="33" name="Rettangolo 32"/>
          <p:cNvSpPr/>
          <p:nvPr/>
        </p:nvSpPr>
        <p:spPr>
          <a:xfrm>
            <a:off x="0" y="3071810"/>
            <a:ext cx="2357454" cy="646331"/>
          </a:xfrm>
          <a:prstGeom prst="rect">
            <a:avLst/>
          </a:prstGeom>
        </p:spPr>
        <p:txBody>
          <a:bodyPr wrap="square">
            <a:spAutoFit/>
          </a:bodyPr>
          <a:lstStyle/>
          <a:p>
            <a:pPr algn="ctr"/>
            <a:r>
              <a:rPr lang="it-IT" dirty="0" smtClean="0"/>
              <a:t>Ente</a:t>
            </a:r>
            <a:br>
              <a:rPr lang="it-IT" dirty="0" smtClean="0"/>
            </a:br>
            <a:r>
              <a:rPr lang="it-IT" dirty="0" smtClean="0"/>
              <a:t>Regione Abruzzo</a:t>
            </a:r>
            <a:endParaRPr lang="it-IT" dirty="0"/>
          </a:p>
        </p:txBody>
      </p:sp>
      <p:sp>
        <p:nvSpPr>
          <p:cNvPr id="34" name="Rettangolo 33"/>
          <p:cNvSpPr/>
          <p:nvPr/>
        </p:nvSpPr>
        <p:spPr>
          <a:xfrm>
            <a:off x="2143108" y="3143248"/>
            <a:ext cx="2143124" cy="646331"/>
          </a:xfrm>
          <a:prstGeom prst="rect">
            <a:avLst/>
          </a:prstGeom>
        </p:spPr>
        <p:txBody>
          <a:bodyPr wrap="square">
            <a:spAutoFit/>
          </a:bodyPr>
          <a:lstStyle/>
          <a:p>
            <a:pPr algn="ctr"/>
            <a:r>
              <a:rPr lang="it-IT" dirty="0" smtClean="0"/>
              <a:t>Amm.ne Comunale</a:t>
            </a:r>
            <a:br>
              <a:rPr lang="it-IT" dirty="0" smtClean="0"/>
            </a:br>
            <a:r>
              <a:rPr lang="it-IT" dirty="0" smtClean="0"/>
              <a:t>Corropoli</a:t>
            </a:r>
            <a:endParaRPr lang="it-IT" dirty="0"/>
          </a:p>
        </p:txBody>
      </p:sp>
      <p:sp>
        <p:nvSpPr>
          <p:cNvPr id="35" name="Rettangolo 34"/>
          <p:cNvSpPr/>
          <p:nvPr/>
        </p:nvSpPr>
        <p:spPr>
          <a:xfrm>
            <a:off x="4429124" y="3071810"/>
            <a:ext cx="1785950" cy="923330"/>
          </a:xfrm>
          <a:prstGeom prst="rect">
            <a:avLst/>
          </a:prstGeom>
        </p:spPr>
        <p:txBody>
          <a:bodyPr wrap="square">
            <a:spAutoFit/>
          </a:bodyPr>
          <a:lstStyle/>
          <a:p>
            <a:pPr algn="ctr"/>
            <a:r>
              <a:rPr lang="it-IT" dirty="0" smtClean="0"/>
              <a:t>Amm.ne Provinciale</a:t>
            </a:r>
            <a:br>
              <a:rPr lang="it-IT" dirty="0" smtClean="0"/>
            </a:br>
            <a:r>
              <a:rPr lang="it-IT" dirty="0" smtClean="0"/>
              <a:t>Teramo</a:t>
            </a:r>
            <a:endParaRPr lang="it-IT" dirty="0"/>
          </a:p>
        </p:txBody>
      </p:sp>
      <p:sp>
        <p:nvSpPr>
          <p:cNvPr id="38" name="CasellaDiTesto 37"/>
          <p:cNvSpPr txBox="1"/>
          <p:nvPr/>
        </p:nvSpPr>
        <p:spPr>
          <a:xfrm>
            <a:off x="0" y="4071943"/>
            <a:ext cx="4857752" cy="646331"/>
          </a:xfrm>
          <a:prstGeom prst="rect">
            <a:avLst/>
          </a:prstGeom>
          <a:noFill/>
        </p:spPr>
        <p:txBody>
          <a:bodyPr wrap="square" rtlCol="0">
            <a:spAutoFit/>
          </a:bodyPr>
          <a:lstStyle/>
          <a:p>
            <a:r>
              <a:rPr lang="it-IT" b="1" dirty="0" smtClean="0"/>
              <a:t>Palio</a:t>
            </a:r>
          </a:p>
          <a:p>
            <a:r>
              <a:rPr lang="it-IT" b="1" dirty="0" smtClean="0"/>
              <a:t> </a:t>
            </a:r>
            <a:endParaRPr lang="it-IT" dirty="0"/>
          </a:p>
        </p:txBody>
      </p:sp>
      <p:sp>
        <p:nvSpPr>
          <p:cNvPr id="39" name="CasellaDiTesto 38"/>
          <p:cNvSpPr txBox="1"/>
          <p:nvPr/>
        </p:nvSpPr>
        <p:spPr>
          <a:xfrm>
            <a:off x="0" y="4429132"/>
            <a:ext cx="5072066" cy="1477328"/>
          </a:xfrm>
          <a:prstGeom prst="rect">
            <a:avLst/>
          </a:prstGeom>
          <a:noFill/>
        </p:spPr>
        <p:txBody>
          <a:bodyPr wrap="square" rtlCol="0">
            <a:spAutoFit/>
          </a:bodyPr>
          <a:lstStyle/>
          <a:p>
            <a:r>
              <a:rPr lang="it-IT" dirty="0"/>
              <a:t>Durante gli anni della sua brillante attività, l'Associazione "Palio delle Botti" ha preso parte a diverse trasmissioni televisive portando a conoscenza del pubblico le proprie iniziative e la storia della città di </a:t>
            </a:r>
            <a:r>
              <a:rPr lang="it-IT" dirty="0" err="1"/>
              <a:t>Corropoli</a:t>
            </a:r>
            <a:r>
              <a:rPr lang="it-IT" dirty="0"/>
              <a:t>.</a:t>
            </a:r>
          </a:p>
        </p:txBody>
      </p:sp>
      <p:pic>
        <p:nvPicPr>
          <p:cNvPr id="40" name="Picture 2" descr="http://www.paliodellebotti.com/images/palio8-11/450/3.jpg"/>
          <p:cNvPicPr>
            <a:picLocks noChangeAspect="1" noChangeArrowheads="1"/>
          </p:cNvPicPr>
          <p:nvPr/>
        </p:nvPicPr>
        <p:blipFill>
          <a:blip r:embed="rId8"/>
          <a:srcRect/>
          <a:stretch>
            <a:fillRect/>
          </a:stretch>
        </p:blipFill>
        <p:spPr bwMode="auto">
          <a:xfrm>
            <a:off x="4929190" y="4000504"/>
            <a:ext cx="4214810" cy="2714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strVal val="#ppt_w*0.70"/>
                                          </p:val>
                                        </p:tav>
                                        <p:tav tm="100000">
                                          <p:val>
                                            <p:strVal val="#ppt_w"/>
                                          </p:val>
                                        </p:tav>
                                      </p:tavLst>
                                    </p:anim>
                                    <p:anim calcmode="lin" valueType="num">
                                      <p:cBhvr>
                                        <p:cTn id="8" dur="1000" fill="hold"/>
                                        <p:tgtEl>
                                          <p:spTgt spid="31"/>
                                        </p:tgtEl>
                                        <p:attrNameLst>
                                          <p:attrName>ppt_h</p:attrName>
                                        </p:attrNameLst>
                                      </p:cBhvr>
                                      <p:tavLst>
                                        <p:tav tm="0">
                                          <p:val>
                                            <p:strVal val="#ppt_h"/>
                                          </p:val>
                                        </p:tav>
                                        <p:tav tm="100000">
                                          <p:val>
                                            <p:strVal val="#ppt_h"/>
                                          </p:val>
                                        </p:tav>
                                      </p:tavLst>
                                    </p:anim>
                                    <p:animEffect transition="in" filter="fade">
                                      <p:cBhvr>
                                        <p:cTn id="9" dur="1000"/>
                                        <p:tgtEl>
                                          <p:spTgt spid="31"/>
                                        </p:tgtEl>
                                      </p:cBhvr>
                                    </p:animEffect>
                                  </p:childTnLst>
                                </p:cTn>
                              </p:par>
                              <p:par>
                                <p:cTn id="10" presetID="55" presetClass="entr" presetSubtype="0" fill="hold" nodeType="withEffect">
                                  <p:stCondLst>
                                    <p:cond delay="0"/>
                                  </p:stCondLst>
                                  <p:childTnLst>
                                    <p:set>
                                      <p:cBhvr>
                                        <p:cTn id="11" dur="1" fill="hold">
                                          <p:stCondLst>
                                            <p:cond delay="0"/>
                                          </p:stCondLst>
                                        </p:cTn>
                                        <p:tgtEl>
                                          <p:spTgt spid="1044"/>
                                        </p:tgtEl>
                                        <p:attrNameLst>
                                          <p:attrName>style.visibility</p:attrName>
                                        </p:attrNameLst>
                                      </p:cBhvr>
                                      <p:to>
                                        <p:strVal val="visible"/>
                                      </p:to>
                                    </p:set>
                                    <p:anim calcmode="lin" valueType="num">
                                      <p:cBhvr>
                                        <p:cTn id="12" dur="1000" fill="hold"/>
                                        <p:tgtEl>
                                          <p:spTgt spid="1044"/>
                                        </p:tgtEl>
                                        <p:attrNameLst>
                                          <p:attrName>ppt_w</p:attrName>
                                        </p:attrNameLst>
                                      </p:cBhvr>
                                      <p:tavLst>
                                        <p:tav tm="0">
                                          <p:val>
                                            <p:strVal val="#ppt_w*0.70"/>
                                          </p:val>
                                        </p:tav>
                                        <p:tav tm="100000">
                                          <p:val>
                                            <p:strVal val="#ppt_w"/>
                                          </p:val>
                                        </p:tav>
                                      </p:tavLst>
                                    </p:anim>
                                    <p:anim calcmode="lin" valueType="num">
                                      <p:cBhvr>
                                        <p:cTn id="13" dur="1000" fill="hold"/>
                                        <p:tgtEl>
                                          <p:spTgt spid="1044"/>
                                        </p:tgtEl>
                                        <p:attrNameLst>
                                          <p:attrName>ppt_h</p:attrName>
                                        </p:attrNameLst>
                                      </p:cBhvr>
                                      <p:tavLst>
                                        <p:tav tm="0">
                                          <p:val>
                                            <p:strVal val="#ppt_h"/>
                                          </p:val>
                                        </p:tav>
                                        <p:tav tm="100000">
                                          <p:val>
                                            <p:strVal val="#ppt_h"/>
                                          </p:val>
                                        </p:tav>
                                      </p:tavLst>
                                    </p:anim>
                                    <p:animEffect transition="in" filter="fade">
                                      <p:cBhvr>
                                        <p:cTn id="14" dur="1000"/>
                                        <p:tgtEl>
                                          <p:spTgt spid="1044"/>
                                        </p:tgtEl>
                                      </p:cBhvr>
                                    </p:animEffect>
                                  </p:childTnLst>
                                </p:cTn>
                              </p:par>
                              <p:par>
                                <p:cTn id="15" presetID="55" presetClass="entr" presetSubtype="0" fill="hold" nodeType="withEffect">
                                  <p:stCondLst>
                                    <p:cond delay="0"/>
                                  </p:stCondLst>
                                  <p:childTnLst>
                                    <p:set>
                                      <p:cBhvr>
                                        <p:cTn id="16" dur="1" fill="hold">
                                          <p:stCondLst>
                                            <p:cond delay="0"/>
                                          </p:stCondLst>
                                        </p:cTn>
                                        <p:tgtEl>
                                          <p:spTgt spid="1045"/>
                                        </p:tgtEl>
                                        <p:attrNameLst>
                                          <p:attrName>style.visibility</p:attrName>
                                        </p:attrNameLst>
                                      </p:cBhvr>
                                      <p:to>
                                        <p:strVal val="visible"/>
                                      </p:to>
                                    </p:set>
                                    <p:anim calcmode="lin" valueType="num">
                                      <p:cBhvr>
                                        <p:cTn id="17" dur="1000" fill="hold"/>
                                        <p:tgtEl>
                                          <p:spTgt spid="1045"/>
                                        </p:tgtEl>
                                        <p:attrNameLst>
                                          <p:attrName>ppt_w</p:attrName>
                                        </p:attrNameLst>
                                      </p:cBhvr>
                                      <p:tavLst>
                                        <p:tav tm="0">
                                          <p:val>
                                            <p:strVal val="#ppt_w*0.70"/>
                                          </p:val>
                                        </p:tav>
                                        <p:tav tm="100000">
                                          <p:val>
                                            <p:strVal val="#ppt_w"/>
                                          </p:val>
                                        </p:tav>
                                      </p:tavLst>
                                    </p:anim>
                                    <p:anim calcmode="lin" valueType="num">
                                      <p:cBhvr>
                                        <p:cTn id="18" dur="1000" fill="hold"/>
                                        <p:tgtEl>
                                          <p:spTgt spid="1045"/>
                                        </p:tgtEl>
                                        <p:attrNameLst>
                                          <p:attrName>ppt_h</p:attrName>
                                        </p:attrNameLst>
                                      </p:cBhvr>
                                      <p:tavLst>
                                        <p:tav tm="0">
                                          <p:val>
                                            <p:strVal val="#ppt_h"/>
                                          </p:val>
                                        </p:tav>
                                        <p:tav tm="100000">
                                          <p:val>
                                            <p:strVal val="#ppt_h"/>
                                          </p:val>
                                        </p:tav>
                                      </p:tavLst>
                                    </p:anim>
                                    <p:animEffect transition="in" filter="fade">
                                      <p:cBhvr>
                                        <p:cTn id="19" dur="1000"/>
                                        <p:tgtEl>
                                          <p:spTgt spid="1045"/>
                                        </p:tgtEl>
                                      </p:cBhvr>
                                    </p:animEffect>
                                  </p:childTnLst>
                                </p:cTn>
                              </p:par>
                              <p:par>
                                <p:cTn id="20" presetID="55" presetClass="entr" presetSubtype="0" fill="hold" nodeType="withEffect">
                                  <p:stCondLst>
                                    <p:cond delay="0"/>
                                  </p:stCondLst>
                                  <p:childTnLst>
                                    <p:set>
                                      <p:cBhvr>
                                        <p:cTn id="21" dur="1" fill="hold">
                                          <p:stCondLst>
                                            <p:cond delay="0"/>
                                          </p:stCondLst>
                                        </p:cTn>
                                        <p:tgtEl>
                                          <p:spTgt spid="1046"/>
                                        </p:tgtEl>
                                        <p:attrNameLst>
                                          <p:attrName>style.visibility</p:attrName>
                                        </p:attrNameLst>
                                      </p:cBhvr>
                                      <p:to>
                                        <p:strVal val="visible"/>
                                      </p:to>
                                    </p:set>
                                    <p:anim calcmode="lin" valueType="num">
                                      <p:cBhvr>
                                        <p:cTn id="22" dur="1000" fill="hold"/>
                                        <p:tgtEl>
                                          <p:spTgt spid="1046"/>
                                        </p:tgtEl>
                                        <p:attrNameLst>
                                          <p:attrName>ppt_w</p:attrName>
                                        </p:attrNameLst>
                                      </p:cBhvr>
                                      <p:tavLst>
                                        <p:tav tm="0">
                                          <p:val>
                                            <p:strVal val="#ppt_w*0.70"/>
                                          </p:val>
                                        </p:tav>
                                        <p:tav tm="100000">
                                          <p:val>
                                            <p:strVal val="#ppt_w"/>
                                          </p:val>
                                        </p:tav>
                                      </p:tavLst>
                                    </p:anim>
                                    <p:anim calcmode="lin" valueType="num">
                                      <p:cBhvr>
                                        <p:cTn id="23" dur="1000" fill="hold"/>
                                        <p:tgtEl>
                                          <p:spTgt spid="1046"/>
                                        </p:tgtEl>
                                        <p:attrNameLst>
                                          <p:attrName>ppt_h</p:attrName>
                                        </p:attrNameLst>
                                      </p:cBhvr>
                                      <p:tavLst>
                                        <p:tav tm="0">
                                          <p:val>
                                            <p:strVal val="#ppt_h"/>
                                          </p:val>
                                        </p:tav>
                                        <p:tav tm="100000">
                                          <p:val>
                                            <p:strVal val="#ppt_h"/>
                                          </p:val>
                                        </p:tav>
                                      </p:tavLst>
                                    </p:anim>
                                    <p:animEffect transition="in" filter="fade">
                                      <p:cBhvr>
                                        <p:cTn id="24" dur="1000"/>
                                        <p:tgtEl>
                                          <p:spTgt spid="104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1000"/>
                                        <p:tgtEl>
                                          <p:spTgt spid="3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childTnLst>
                          </p:cTn>
                        </p:par>
                        <p:par>
                          <p:cTn id="34" fill="hold">
                            <p:stCondLst>
                              <p:cond delay="1000"/>
                            </p:stCondLst>
                            <p:childTnLst>
                              <p:par>
                                <p:cTn id="35" presetID="52" presetClass="entr" presetSubtype="0" fill="hold" nodeType="afterEffect">
                                  <p:stCondLst>
                                    <p:cond delay="0"/>
                                  </p:stCondLst>
                                  <p:childTnLst>
                                    <p:set>
                                      <p:cBhvr>
                                        <p:cTn id="36" dur="1" fill="hold">
                                          <p:stCondLst>
                                            <p:cond delay="0"/>
                                          </p:stCondLst>
                                        </p:cTn>
                                        <p:tgtEl>
                                          <p:spTgt spid="1026"/>
                                        </p:tgtEl>
                                        <p:attrNameLst>
                                          <p:attrName>style.visibility</p:attrName>
                                        </p:attrNameLst>
                                      </p:cBhvr>
                                      <p:to>
                                        <p:strVal val="visible"/>
                                      </p:to>
                                    </p:set>
                                    <p:animScale>
                                      <p:cBhvr>
                                        <p:cTn id="37" dur="1000" decel="50000" fill="hold">
                                          <p:stCondLst>
                                            <p:cond delay="0"/>
                                          </p:stCondLst>
                                        </p:cTn>
                                        <p:tgtEl>
                                          <p:spTgt spid="1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026"/>
                                        </p:tgtEl>
                                        <p:attrNameLst>
                                          <p:attrName>ppt_x</p:attrName>
                                          <p:attrName>ppt_y</p:attrName>
                                        </p:attrNameLst>
                                      </p:cBhvr>
                                    </p:animMotion>
                                    <p:animEffect transition="in" filter="fade">
                                      <p:cBhvr>
                                        <p:cTn id="39" dur="1000"/>
                                        <p:tgtEl>
                                          <p:spTgt spid="1026"/>
                                        </p:tgtEl>
                                      </p:cBhvr>
                                    </p:animEffect>
                                  </p:childTnLst>
                                </p:cTn>
                              </p:par>
                              <p:par>
                                <p:cTn id="40" presetID="50" presetClass="entr" presetSubtype="0" decel="100000"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ppt_w</p:attrName>
                                        </p:attrNameLst>
                                      </p:cBhvr>
                                      <p:tavLst>
                                        <p:tav tm="0">
                                          <p:val>
                                            <p:strVal val="#ppt_w+.3"/>
                                          </p:val>
                                        </p:tav>
                                        <p:tav tm="100000">
                                          <p:val>
                                            <p:strVal val="#ppt_w"/>
                                          </p:val>
                                        </p:tav>
                                      </p:tavLst>
                                    </p:anim>
                                    <p:anim calcmode="lin" valueType="num">
                                      <p:cBhvr>
                                        <p:cTn id="43" dur="1000" fill="hold"/>
                                        <p:tgtEl>
                                          <p:spTgt spid="38"/>
                                        </p:tgtEl>
                                        <p:attrNameLst>
                                          <p:attrName>ppt_h</p:attrName>
                                        </p:attrNameLst>
                                      </p:cBhvr>
                                      <p:tavLst>
                                        <p:tav tm="0">
                                          <p:val>
                                            <p:strVal val="#ppt_h"/>
                                          </p:val>
                                        </p:tav>
                                        <p:tav tm="100000">
                                          <p:val>
                                            <p:strVal val="#ppt_h"/>
                                          </p:val>
                                        </p:tav>
                                      </p:tavLst>
                                    </p:anim>
                                    <p:animEffect transition="in" filter="fade">
                                      <p:cBhvr>
                                        <p:cTn id="44" dur="1000"/>
                                        <p:tgtEl>
                                          <p:spTgt spid="38"/>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1000" fill="hold"/>
                                        <p:tgtEl>
                                          <p:spTgt spid="39"/>
                                        </p:tgtEl>
                                        <p:attrNameLst>
                                          <p:attrName>ppt_x</p:attrName>
                                        </p:attrNameLst>
                                      </p:cBhvr>
                                      <p:tavLst>
                                        <p:tav tm="0">
                                          <p:val>
                                            <p:strVal val="#ppt_x-.2"/>
                                          </p:val>
                                        </p:tav>
                                        <p:tav tm="100000">
                                          <p:val>
                                            <p:strVal val="#ppt_x"/>
                                          </p:val>
                                        </p:tav>
                                      </p:tavLst>
                                    </p:anim>
                                    <p:anim calcmode="lin" valueType="num">
                                      <p:cBhvr>
                                        <p:cTn id="48" dur="1000" fill="hold"/>
                                        <p:tgtEl>
                                          <p:spTgt spid="39"/>
                                        </p:tgtEl>
                                        <p:attrNameLst>
                                          <p:attrName>ppt_y</p:attrName>
                                        </p:attrNameLst>
                                      </p:cBhvr>
                                      <p:tavLst>
                                        <p:tav tm="0">
                                          <p:val>
                                            <p:strVal val="#ppt_y"/>
                                          </p:val>
                                        </p:tav>
                                        <p:tav tm="100000">
                                          <p:val>
                                            <p:strVal val="#ppt_y"/>
                                          </p:val>
                                        </p:tav>
                                      </p:tavLst>
                                    </p:anim>
                                    <p:animEffect transition="in" filter="wipe(right)" prLst="gradientSize: 0.1">
                                      <p:cBhvr>
                                        <p:cTn id="49" dur="1000"/>
                                        <p:tgtEl>
                                          <p:spTgt spid="39"/>
                                        </p:tgtEl>
                                      </p:cBhvr>
                                    </p:animEffect>
                                  </p:childTnLst>
                                </p:cTn>
                              </p:par>
                              <p:par>
                                <p:cTn id="50" presetID="47" presetClass="entr" presetSubtype="0" fill="hold" nodeType="withEffect">
                                  <p:stCondLst>
                                    <p:cond delay="50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1000"/>
                                        <p:tgtEl>
                                          <p:spTgt spid="40"/>
                                        </p:tgtEl>
                                      </p:cBhvr>
                                    </p:animEffect>
                                    <p:anim calcmode="lin" valueType="num">
                                      <p:cBhvr>
                                        <p:cTn id="53" dur="1000" fill="hold"/>
                                        <p:tgtEl>
                                          <p:spTgt spid="40"/>
                                        </p:tgtEl>
                                        <p:attrNameLst>
                                          <p:attrName>ppt_x</p:attrName>
                                        </p:attrNameLst>
                                      </p:cBhvr>
                                      <p:tavLst>
                                        <p:tav tm="0">
                                          <p:val>
                                            <p:strVal val="#ppt_x"/>
                                          </p:val>
                                        </p:tav>
                                        <p:tav tm="100000">
                                          <p:val>
                                            <p:strVal val="#ppt_x"/>
                                          </p:val>
                                        </p:tav>
                                      </p:tavLst>
                                    </p:anim>
                                    <p:anim calcmode="lin" valueType="num">
                                      <p:cBhvr>
                                        <p:cTn id="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8" grpId="0"/>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pic>
        <p:nvPicPr>
          <p:cNvPr id="15364" name="Picture 4" descr="Panorama diCorropoli."/>
          <p:cNvPicPr>
            <a:picLocks noChangeAspect="1" noChangeArrowheads="1"/>
          </p:cNvPicPr>
          <p:nvPr/>
        </p:nvPicPr>
        <p:blipFill>
          <a:blip r:embed="rId2"/>
          <a:srcRect/>
          <a:stretch>
            <a:fillRect/>
          </a:stretch>
        </p:blipFill>
        <p:spPr bwMode="auto">
          <a:xfrm>
            <a:off x="1428728" y="500042"/>
            <a:ext cx="5786478" cy="2714620"/>
          </a:xfrm>
          <a:prstGeom prst="rect">
            <a:avLst/>
          </a:prstGeom>
          <a:noFill/>
        </p:spPr>
      </p:pic>
      <p:sp>
        <p:nvSpPr>
          <p:cNvPr id="4" name="Rettangolo 3"/>
          <p:cNvSpPr/>
          <p:nvPr/>
        </p:nvSpPr>
        <p:spPr>
          <a:xfrm>
            <a:off x="1857356" y="3571876"/>
            <a:ext cx="5214974" cy="2308324"/>
          </a:xfrm>
          <a:prstGeom prst="rect">
            <a:avLst/>
          </a:prstGeom>
        </p:spPr>
        <p:txBody>
          <a:bodyPr wrap="square">
            <a:spAutoFit/>
          </a:bodyPr>
          <a:lstStyle/>
          <a:p>
            <a:pPr algn="ctr"/>
            <a:r>
              <a:rPr lang="it-IT" b="1" dirty="0"/>
              <a:t>A</a:t>
            </a:r>
            <a:r>
              <a:rPr lang="it-IT" dirty="0"/>
              <a:t>ntico borgo di circa 3.750 abitanti situato su una bassa collina (132 m. </a:t>
            </a:r>
            <a:r>
              <a:rPr lang="it-IT" dirty="0" err="1"/>
              <a:t>slm</a:t>
            </a:r>
            <a:r>
              <a:rPr lang="it-IT" dirty="0"/>
              <a:t>), nella parte più settentrionale della regione Abruzzo. </a:t>
            </a:r>
          </a:p>
          <a:p>
            <a:pPr algn="ctr"/>
            <a:r>
              <a:rPr lang="it-IT" i="1" dirty="0" err="1"/>
              <a:t>Corropoli</a:t>
            </a:r>
            <a:r>
              <a:rPr lang="it-IT" dirty="0"/>
              <a:t>, che mostra ancora qualche piccola traccia delle antiche fortificazioni medievali, conserva, appena fuori dal centro abitato, la stupenda abbazia di </a:t>
            </a:r>
            <a:r>
              <a:rPr lang="it-IT" i="1" dirty="0"/>
              <a:t>Santa Maria a </a:t>
            </a:r>
            <a:r>
              <a:rPr lang="it-IT" i="1" dirty="0" err="1"/>
              <a:t>Mejulano</a:t>
            </a:r>
            <a:r>
              <a:rPr lang="it-IT" dirty="0"/>
              <a:t> (XI sec.).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10" presetClass="entr" presetSubtype="0" fill="hold" nodeType="withEffect">
                                  <p:stCondLst>
                                    <p:cond delay="1000"/>
                                  </p:stCondLst>
                                  <p:childTnLst>
                                    <p:set>
                                      <p:cBhvr>
                                        <p:cTn id="12" dur="1" fill="hold">
                                          <p:stCondLst>
                                            <p:cond delay="0"/>
                                          </p:stCondLst>
                                        </p:cTn>
                                        <p:tgtEl>
                                          <p:spTgt spid="15364"/>
                                        </p:tgtEl>
                                        <p:attrNameLst>
                                          <p:attrName>style.visibility</p:attrName>
                                        </p:attrNameLst>
                                      </p:cBhvr>
                                      <p:to>
                                        <p:strVal val="visible"/>
                                      </p:to>
                                    </p:set>
                                    <p:animEffect transition="in" filter="fade">
                                      <p:cBhvr>
                                        <p:cTn id="13"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3380125"/>
            <a:ext cx="91440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sz="2000" i="0" u="none" strike="noStrike" cap="none" normalizeH="0" baseline="0" dirty="0" smtClean="0">
                <a:ln>
                  <a:noFill/>
                </a:ln>
                <a:solidFill>
                  <a:srgbClr val="00B050"/>
                </a:solidFill>
                <a:effectLst/>
                <a:latin typeface="Verdana" pitchFamily="34" charset="0"/>
              </a:rPr>
              <a:t>CORROPOLI (TE)</a:t>
            </a:r>
            <a:r>
              <a:rPr kumimoji="0" lang="it-IT" sz="2000" i="0" u="none" strike="noStrike" cap="none" normalizeH="0" baseline="0" dirty="0" smtClean="0">
                <a:ln>
                  <a:noFill/>
                </a:ln>
                <a:solidFill>
                  <a:srgbClr val="00B050"/>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000" i="0" u="none" strike="noStrike" cap="none" normalizeH="0" baseline="0" dirty="0" smtClean="0">
                <a:ln>
                  <a:noFill/>
                </a:ln>
                <a:solidFill>
                  <a:schemeClr val="tx2"/>
                </a:solidFill>
                <a:effectLst/>
                <a:latin typeface="Verdana" pitchFamily="34" charset="0"/>
              </a:rPr>
              <a:t>Santuario Madonna del Sabato Santo / Diocesi: Teramo.  </a:t>
            </a:r>
            <a:br>
              <a:rPr kumimoji="0" lang="it-IT" sz="2000" i="0" u="none" strike="noStrike" cap="none" normalizeH="0" baseline="0" dirty="0" smtClean="0">
                <a:ln>
                  <a:noFill/>
                </a:ln>
                <a:solidFill>
                  <a:schemeClr val="tx2"/>
                </a:solidFill>
                <a:effectLst/>
                <a:latin typeface="Verdana" pitchFamily="34" charset="0"/>
              </a:rPr>
            </a:br>
            <a:r>
              <a:rPr kumimoji="0" lang="it-IT" sz="2000" i="0" u="none" strike="noStrike" cap="none" normalizeH="0" baseline="0" dirty="0" smtClean="0">
                <a:ln>
                  <a:noFill/>
                </a:ln>
                <a:solidFill>
                  <a:schemeClr val="tx2"/>
                </a:solidFill>
                <a:effectLst/>
                <a:latin typeface="Verdana" pitchFamily="34" charset="0"/>
              </a:rPr>
              <a:t>Calendario: La festa del santuario si celebra il 21 gennaio, giorno di Sant’Agnese, patrona di </a:t>
            </a:r>
            <a:r>
              <a:rPr kumimoji="0" lang="it-IT" sz="2000" i="0" u="none" strike="noStrike" cap="none" normalizeH="0" baseline="0" dirty="0" err="1" smtClean="0">
                <a:ln>
                  <a:noFill/>
                </a:ln>
                <a:solidFill>
                  <a:schemeClr val="tx2"/>
                </a:solidFill>
                <a:effectLst/>
                <a:latin typeface="Verdana" pitchFamily="34" charset="0"/>
              </a:rPr>
              <a:t>Corropoli</a:t>
            </a:r>
            <a:r>
              <a:rPr kumimoji="0" lang="it-IT" sz="2000" i="0" u="none" strike="noStrike" cap="none" normalizeH="0" baseline="0" dirty="0" smtClean="0">
                <a:ln>
                  <a:noFill/>
                </a:ln>
                <a:solidFill>
                  <a:schemeClr val="tx2"/>
                </a:solidFill>
                <a:effectLst/>
                <a:latin typeface="Verdana" pitchFamily="34" charset="0"/>
              </a:rPr>
              <a:t>. La festa della Madonna del Sabato Santo si celebra il 21 maggio. Nella settimana Santa si svolgono i riti della Passione di Gesù. Il martedì di Pasqua, si svolge una processione nelle vie del centro cittadino. Il 12 agosto si tiene una rievocazione storica della Pentecoste </a:t>
            </a:r>
            <a:r>
              <a:rPr kumimoji="0" lang="it-IT" sz="2000" i="0" u="none" strike="noStrike" cap="none" normalizeH="0" baseline="0" dirty="0" err="1" smtClean="0">
                <a:ln>
                  <a:noFill/>
                </a:ln>
                <a:solidFill>
                  <a:schemeClr val="tx2"/>
                </a:solidFill>
                <a:effectLst/>
                <a:latin typeface="Verdana" pitchFamily="34" charset="0"/>
              </a:rPr>
              <a:t>celestiniana</a:t>
            </a:r>
            <a:r>
              <a:rPr kumimoji="0" lang="it-IT" sz="2000" i="0" u="none" strike="noStrike" cap="none" normalizeH="0" baseline="0" dirty="0" smtClean="0">
                <a:ln>
                  <a:noFill/>
                </a:ln>
                <a:solidFill>
                  <a:schemeClr val="tx2"/>
                </a:solidFill>
                <a:effectLst/>
                <a:latin typeface="Verdana" pitchFamily="34" charset="0"/>
              </a:rPr>
              <a:t>. Il 15 agosto si ricorda la Madonna di </a:t>
            </a:r>
            <a:r>
              <a:rPr kumimoji="0" lang="it-IT" sz="2000" i="0" u="none" strike="noStrike" cap="none" normalizeH="0" baseline="0" dirty="0" err="1" smtClean="0">
                <a:ln>
                  <a:noFill/>
                </a:ln>
                <a:solidFill>
                  <a:schemeClr val="tx2"/>
                </a:solidFill>
                <a:effectLst/>
                <a:latin typeface="Verdana" pitchFamily="34" charset="0"/>
              </a:rPr>
              <a:t>Mejulano</a:t>
            </a:r>
            <a:r>
              <a:rPr kumimoji="0" lang="it-IT" sz="2000" i="0" u="none" strike="noStrike" cap="none" normalizeH="0" baseline="0" dirty="0" smtClean="0">
                <a:ln>
                  <a:noFill/>
                </a:ln>
                <a:solidFill>
                  <a:schemeClr val="tx2"/>
                </a:solidFill>
                <a:effectLst/>
                <a:latin typeface="Verdana" pitchFamily="34" charset="0"/>
              </a:rPr>
              <a:t>. Infine, l’ultima domenica di settembre, c’è la festa del Ringraziamento.</a:t>
            </a:r>
          </a:p>
        </p:txBody>
      </p:sp>
      <p:pic>
        <p:nvPicPr>
          <p:cNvPr id="16386" name="Picture 2" descr="http://www.donbosco-torino.it/image/02-03/02-Madonna_Sabato_Santo.jpg"/>
          <p:cNvPicPr>
            <a:picLocks noChangeAspect="1" noChangeArrowheads="1"/>
          </p:cNvPicPr>
          <p:nvPr/>
        </p:nvPicPr>
        <p:blipFill>
          <a:blip r:embed="rId2"/>
          <a:srcRect/>
          <a:stretch>
            <a:fillRect/>
          </a:stretch>
        </p:blipFill>
        <p:spPr bwMode="auto">
          <a:xfrm>
            <a:off x="0" y="0"/>
            <a:ext cx="2928926" cy="3357562"/>
          </a:xfrm>
          <a:prstGeom prst="rect">
            <a:avLst/>
          </a:prstGeom>
          <a:ln>
            <a:noFill/>
          </a:ln>
          <a:effectLst>
            <a:softEdge rad="112500"/>
          </a:effectLst>
        </p:spPr>
      </p:pic>
      <p:pic>
        <p:nvPicPr>
          <p:cNvPr id="16388" name="Picture 4" descr="Corropoli: Chiesa di S. Donato."/>
          <p:cNvPicPr>
            <a:picLocks noChangeAspect="1" noChangeArrowheads="1"/>
          </p:cNvPicPr>
          <p:nvPr/>
        </p:nvPicPr>
        <p:blipFill>
          <a:blip r:embed="rId3"/>
          <a:srcRect/>
          <a:stretch>
            <a:fillRect/>
          </a:stretch>
        </p:blipFill>
        <p:spPr bwMode="auto">
          <a:xfrm>
            <a:off x="2928926" y="0"/>
            <a:ext cx="2928958" cy="3357562"/>
          </a:xfrm>
          <a:prstGeom prst="rect">
            <a:avLst/>
          </a:prstGeom>
          <a:ln>
            <a:noFill/>
          </a:ln>
          <a:effectLst>
            <a:softEdge rad="112500"/>
          </a:effectLst>
        </p:spPr>
      </p:pic>
      <p:pic>
        <p:nvPicPr>
          <p:cNvPr id="16390" name="Picture 6" descr="http://www.viaggioinabruzzo.it/te/images/Corropoli/P5066264+.jpg"/>
          <p:cNvPicPr>
            <a:picLocks noChangeAspect="1" noChangeArrowheads="1"/>
          </p:cNvPicPr>
          <p:nvPr/>
        </p:nvPicPr>
        <p:blipFill>
          <a:blip r:embed="rId4"/>
          <a:srcRect/>
          <a:stretch>
            <a:fillRect/>
          </a:stretch>
        </p:blipFill>
        <p:spPr bwMode="auto">
          <a:xfrm>
            <a:off x="5786446" y="0"/>
            <a:ext cx="3357554" cy="3357562"/>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
                                          </p:val>
                                        </p:tav>
                                        <p:tav tm="100000">
                                          <p:val>
                                            <p:strVal val="#ppt_w"/>
                                          </p:val>
                                        </p:tav>
                                      </p:tavLst>
                                    </p:anim>
                                    <p:anim calcmode="lin" valueType="num">
                                      <p:cBhvr>
                                        <p:cTn id="8" dur="500" fill="hold"/>
                                        <p:tgtEl>
                                          <p:spTgt spid="16386"/>
                                        </p:tgtEl>
                                        <p:attrNameLst>
                                          <p:attrName>ppt_h</p:attrName>
                                        </p:attrNameLst>
                                      </p:cBhvr>
                                      <p:tavLst>
                                        <p:tav tm="0">
                                          <p:val>
                                            <p:fltVal val="0"/>
                                          </p:val>
                                        </p:tav>
                                        <p:tav tm="100000">
                                          <p:val>
                                            <p:strVal val="#ppt_h"/>
                                          </p:val>
                                        </p:tav>
                                      </p:tavLst>
                                    </p:anim>
                                    <p:animEffect transition="in" filter="fade">
                                      <p:cBhvr>
                                        <p:cTn id="9" dur="500"/>
                                        <p:tgtEl>
                                          <p:spTgt spid="1638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fltVal val="0"/>
                                          </p:val>
                                        </p:tav>
                                        <p:tav tm="100000">
                                          <p:val>
                                            <p:strVal val="#ppt_h"/>
                                          </p:val>
                                        </p:tav>
                                      </p:tavLst>
                                    </p:anim>
                                    <p:animEffect transition="in" filter="fade">
                                      <p:cBhvr>
                                        <p:cTn id="15" dur="500"/>
                                        <p:tgtEl>
                                          <p:spTgt spid="16388"/>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p:cTn id="19" dur="500" fill="hold"/>
                                        <p:tgtEl>
                                          <p:spTgt spid="16390"/>
                                        </p:tgtEl>
                                        <p:attrNameLst>
                                          <p:attrName>ppt_w</p:attrName>
                                        </p:attrNameLst>
                                      </p:cBhvr>
                                      <p:tavLst>
                                        <p:tav tm="0">
                                          <p:val>
                                            <p:fltVal val="0"/>
                                          </p:val>
                                        </p:tav>
                                        <p:tav tm="100000">
                                          <p:val>
                                            <p:strVal val="#ppt_w"/>
                                          </p:val>
                                        </p:tav>
                                      </p:tavLst>
                                    </p:anim>
                                    <p:anim calcmode="lin" valueType="num">
                                      <p:cBhvr>
                                        <p:cTn id="20" dur="500" fill="hold"/>
                                        <p:tgtEl>
                                          <p:spTgt spid="16390"/>
                                        </p:tgtEl>
                                        <p:attrNameLst>
                                          <p:attrName>ppt_h</p:attrName>
                                        </p:attrNameLst>
                                      </p:cBhvr>
                                      <p:tavLst>
                                        <p:tav tm="0">
                                          <p:val>
                                            <p:fltVal val="0"/>
                                          </p:val>
                                        </p:tav>
                                        <p:tav tm="100000">
                                          <p:val>
                                            <p:strVal val="#ppt_h"/>
                                          </p:val>
                                        </p:tav>
                                      </p:tavLst>
                                    </p:anim>
                                    <p:animEffect transition="in" filter="fade">
                                      <p:cBhvr>
                                        <p:cTn id="21" dur="500"/>
                                        <p:tgtEl>
                                          <p:spTgt spid="16390"/>
                                        </p:tgtEl>
                                      </p:cBhvr>
                                    </p:animEffect>
                                  </p:childTnLst>
                                </p:cTn>
                              </p:par>
                            </p:childTnLst>
                          </p:cTn>
                        </p:par>
                        <p:par>
                          <p:cTn id="22" fill="hold">
                            <p:stCondLst>
                              <p:cond delay="1500"/>
                            </p:stCondLst>
                            <p:childTnLst>
                              <p:par>
                                <p:cTn id="23" presetID="34" presetClass="entr" presetSubtype="0" fill="hold" grpId="0" nodeType="afterEffect">
                                  <p:stCondLst>
                                    <p:cond delay="0"/>
                                  </p:stCondLst>
                                  <p:childTnLst>
                                    <p:set>
                                      <p:cBhvr>
                                        <p:cTn id="24" dur="1" fill="hold">
                                          <p:stCondLst>
                                            <p:cond delay="0"/>
                                          </p:stCondLst>
                                        </p:cTn>
                                        <p:tgtEl>
                                          <p:spTgt spid="16385"/>
                                        </p:tgtEl>
                                        <p:attrNameLst>
                                          <p:attrName>style.visibility</p:attrName>
                                        </p:attrNameLst>
                                      </p:cBhvr>
                                      <p:to>
                                        <p:strVal val="visible"/>
                                      </p:to>
                                    </p:set>
                                    <p:anim from="(-#ppt_w/2)" to="(#ppt_x)" calcmode="lin" valueType="num">
                                      <p:cBhvr>
                                        <p:cTn id="25" dur="600" fill="hold">
                                          <p:stCondLst>
                                            <p:cond delay="0"/>
                                          </p:stCondLst>
                                        </p:cTn>
                                        <p:tgtEl>
                                          <p:spTgt spid="16385"/>
                                        </p:tgtEl>
                                        <p:attrNameLst>
                                          <p:attrName>ppt_x</p:attrName>
                                        </p:attrNameLst>
                                      </p:cBhvr>
                                    </p:anim>
                                    <p:anim from="0" to="-1.0" calcmode="lin" valueType="num">
                                      <p:cBhvr>
                                        <p:cTn id="26" dur="200" decel="50000" autoRev="1" fill="hold">
                                          <p:stCondLst>
                                            <p:cond delay="600"/>
                                          </p:stCondLst>
                                        </p:cTn>
                                        <p:tgtEl>
                                          <p:spTgt spid="16385"/>
                                        </p:tgtEl>
                                        <p:attrNameLst>
                                          <p:attrName>xshear</p:attrName>
                                        </p:attrNameLst>
                                      </p:cBhvr>
                                    </p:anim>
                                    <p:animScale>
                                      <p:cBhvr>
                                        <p:cTn id="27" dur="200" decel="100000" autoRev="1" fill="hold">
                                          <p:stCondLst>
                                            <p:cond delay="600"/>
                                          </p:stCondLst>
                                        </p:cTn>
                                        <p:tgtEl>
                                          <p:spTgt spid="16385"/>
                                        </p:tgtEl>
                                      </p:cBhvr>
                                      <p:from x="100000" y="100000"/>
                                      <p:to x="80000" y="100000"/>
                                    </p:animScale>
                                    <p:anim by="(#ppt_h/3+#ppt_w*0.1)" calcmode="lin" valueType="num">
                                      <p:cBhvr additive="sum">
                                        <p:cTn id="28" dur="200" decel="100000" autoRev="1" fill="hold">
                                          <p:stCondLst>
                                            <p:cond delay="600"/>
                                          </p:stCondLst>
                                        </p:cTn>
                                        <p:tgtEl>
                                          <p:spTgt spid="1638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3D4A8"/>
            </a:gs>
            <a:gs pos="25000">
              <a:srgbClr val="21D6E0"/>
            </a:gs>
            <a:gs pos="75000">
              <a:srgbClr val="0087E6"/>
            </a:gs>
            <a:gs pos="100000">
              <a:srgbClr val="005CBF"/>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400" dirty="0" smtClean="0"/>
              <a:t>La Cittadina</a:t>
            </a:r>
            <a:endParaRPr lang="it-IT" sz="4400" dirty="0"/>
          </a:p>
        </p:txBody>
      </p:sp>
      <p:sp>
        <p:nvSpPr>
          <p:cNvPr id="4" name="Segnaposto testo 3"/>
          <p:cNvSpPr>
            <a:spLocks noGrp="1"/>
          </p:cNvSpPr>
          <p:nvPr>
            <p:ph type="body" sz="half" idx="2"/>
          </p:nvPr>
        </p:nvSpPr>
        <p:spPr>
          <a:xfrm>
            <a:off x="428596" y="1643050"/>
            <a:ext cx="3008313" cy="4691063"/>
          </a:xfrm>
        </p:spPr>
        <p:txBody>
          <a:bodyPr>
            <a:noAutofit/>
          </a:bodyPr>
          <a:lstStyle/>
          <a:p>
            <a:r>
              <a:rPr lang="it-IT" sz="2000" b="1" dirty="0" smtClean="0"/>
              <a:t>Martinsicuro</a:t>
            </a:r>
            <a:r>
              <a:rPr lang="it-IT" sz="2000" dirty="0" smtClean="0"/>
              <a:t> appartiene alla provincia di Teramo e dista 44 chilometri da Teramo, capoluogo della omonima provincia. </a:t>
            </a:r>
          </a:p>
          <a:p>
            <a:r>
              <a:rPr lang="it-IT" sz="2000" dirty="0" smtClean="0"/>
              <a:t>Cittadina marittima conta 13.428 abitanti ed ha una superficie di 14,3 chilometri quadrati per una densità abitativa di 939,02 abitanti per chilometro quadrato. Sorge a 2 metri sopra il livello del mare. </a:t>
            </a:r>
          </a:p>
          <a:p>
            <a:endParaRPr lang="it-IT" sz="2000" dirty="0"/>
          </a:p>
        </p:txBody>
      </p:sp>
      <p:pic>
        <p:nvPicPr>
          <p:cNvPr id="7" name="Segnaposto contenuto 6" descr="martinsicuro.jpg"/>
          <p:cNvPicPr>
            <a:picLocks noGrp="1" noChangeAspect="1"/>
          </p:cNvPicPr>
          <p:nvPr>
            <p:ph idx="1"/>
          </p:nvPr>
        </p:nvPicPr>
        <p:blipFill>
          <a:blip r:embed="rId2"/>
          <a:stretch>
            <a:fillRect/>
          </a:stretch>
        </p:blipFill>
        <p:spPr>
          <a:xfrm>
            <a:off x="3786182" y="1002339"/>
            <a:ext cx="5072098" cy="4992847"/>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05"/>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 calcmode="lin" valueType="num">
                                      <p:cBhvr>
                                        <p:cTn id="9" dur="500" fill="hold"/>
                                        <p:tgtEl>
                                          <p:spTgt spid="2"/>
                                        </p:tgtEl>
                                        <p:attrNameLst>
                                          <p:attrName>ppt_x</p:attrName>
                                        </p:attrNameLst>
                                      </p:cBhvr>
                                      <p:tavLst>
                                        <p:tav tm="0">
                                          <p:val>
                                            <p:strVal val="#ppt_x-.2"/>
                                          </p:val>
                                        </p:tav>
                                        <p:tav tm="100000">
                                          <p:val>
                                            <p:strVal val="#ppt_x"/>
                                          </p:val>
                                        </p:tav>
                                      </p:tavLst>
                                    </p:anim>
                                    <p:anim calcmode="lin" valueType="num">
                                      <p:cBhvr>
                                        <p:cTn id="10" dur="500" fill="hold"/>
                                        <p:tgtEl>
                                          <p:spTgt spid="2"/>
                                        </p:tgtEl>
                                        <p:attrNameLst>
                                          <p:attrName>ppt_y</p:attrName>
                                        </p:attrNameLst>
                                      </p:cBhvr>
                                      <p:tavLst>
                                        <p:tav tm="0">
                                          <p:val>
                                            <p:strVal val="#ppt_y"/>
                                          </p:val>
                                        </p:tav>
                                        <p:tav tm="100000">
                                          <p:val>
                                            <p:strVal val="#ppt_y"/>
                                          </p:val>
                                        </p:tav>
                                      </p:tavLst>
                                    </p:anim>
                                    <p:animEffect transition="in" filter="fade">
                                      <p:cBhvr>
                                        <p:cTn id="11" dur="500"/>
                                        <p:tgtEl>
                                          <p:spTgt spid="2"/>
                                        </p:tgtEl>
                                      </p:cBhvr>
                                    </p:animEffect>
                                  </p:childTnLst>
                                </p:cTn>
                              </p:par>
                              <p:par>
                                <p:cTn id="12" presetID="15" presetClass="entr" presetSubtype="0" fill="hold" nodeType="with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8" fill="hold">
                            <p:stCondLst>
                              <p:cond delay="2000"/>
                            </p:stCondLst>
                            <p:childTnLst>
                              <p:par>
                                <p:cTn id="19" presetID="25"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p:cTn id="21"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24"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4">
                                            <p:txEl>
                                              <p:pRg st="0" end="0"/>
                                            </p:txEl>
                                          </p:spTgt>
                                        </p:tgtEl>
                                      </p:cBhvr>
                                    </p:animEffect>
                                  </p:childTnLst>
                                </p:cTn>
                              </p:par>
                            </p:childTnLst>
                          </p:cTn>
                        </p:par>
                        <p:par>
                          <p:cTn id="29" fill="hold">
                            <p:stCondLst>
                              <p:cond delay="3000"/>
                            </p:stCondLst>
                            <p:childTnLst>
                              <p:par>
                                <p:cTn id="30" presetID="25" presetClass="entr" presetSubtype="0" fill="hold" grpId="0" nodeType="after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 calcmode="lin" valueType="num">
                                      <p:cBhvr>
                                        <p:cTn id="32"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35"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flipV="1">
            <a:off x="428596" y="4857760"/>
            <a:ext cx="3357586"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10800000">
            <a:off x="3214678" y="3571876"/>
            <a:ext cx="928694" cy="1588"/>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6200000" flipH="1">
            <a:off x="2857488" y="3929066"/>
            <a:ext cx="1285884"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10800000" flipV="1">
            <a:off x="4714876" y="2928934"/>
            <a:ext cx="2500330" cy="50006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rot="10800000" flipV="1">
            <a:off x="4143372" y="3429000"/>
            <a:ext cx="571504" cy="14287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21" name="Picture 37" descr="busline"/>
          <p:cNvPicPr>
            <a:picLocks noChangeAspect="1" noChangeArrowheads="1"/>
          </p:cNvPicPr>
          <p:nvPr/>
        </p:nvPicPr>
        <p:blipFill>
          <a:blip r:embed="rId3"/>
          <a:srcRect/>
          <a:stretch>
            <a:fillRect/>
          </a:stretch>
        </p:blipFill>
        <p:spPr bwMode="auto">
          <a:xfrm flipH="1">
            <a:off x="4357686" y="3214686"/>
            <a:ext cx="720726" cy="47578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38889E-6 0 L 0.27552 -0.07361 " pathEditMode="relative" rAng="0" ptsTypes="AA">
                                      <p:cBhvr>
                                        <p:cTn id="6" dur="3000" fill="hold"/>
                                        <p:tgtEl>
                                          <p:spTgt spid="21"/>
                                        </p:tgtEl>
                                        <p:attrNameLst>
                                          <p:attrName>ppt_x</p:attrName>
                                          <p:attrName>ppt_y</p:attrName>
                                        </p:attrNameLst>
                                      </p:cBhvr>
                                      <p:rCtr x="138" y="-37"/>
                                    </p:animMotion>
                                  </p:childTnLst>
                                </p:cTn>
                              </p:par>
                              <p:par>
                                <p:cTn id="7" presetID="18" presetClass="entr" presetSubtype="6"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strips(downRight)">
                                      <p:cBhvr>
                                        <p:cTn id="9" dur="3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7200" dirty="0" smtClean="0"/>
              <a:t>ALBA ADRIATICA</a:t>
            </a:r>
            <a:endParaRPr lang="it-IT" sz="7200" dirty="0"/>
          </a:p>
        </p:txBody>
      </p:sp>
      <p:sp>
        <p:nvSpPr>
          <p:cNvPr id="3" name="Rettangolo 2"/>
          <p:cNvSpPr/>
          <p:nvPr/>
        </p:nvSpPr>
        <p:spPr>
          <a:xfrm>
            <a:off x="857224" y="1500174"/>
            <a:ext cx="7429552" cy="5262979"/>
          </a:xfrm>
          <a:prstGeom prst="rect">
            <a:avLst/>
          </a:prstGeom>
        </p:spPr>
        <p:txBody>
          <a:bodyPr wrap="square">
            <a:spAutoFit/>
          </a:bodyPr>
          <a:lstStyle/>
          <a:p>
            <a:pPr algn="ctr"/>
            <a:r>
              <a:rPr lang="it-IT" sz="2400" dirty="0" smtClean="0"/>
              <a:t>Alba Adriatica è una località giovane e dinamica è un comune di 10.374 abitanti della provincia di Teramo in Abruzzo, è una località balneare nella </a:t>
            </a:r>
            <a:r>
              <a:rPr lang="it-IT" sz="2400" dirty="0" err="1" smtClean="0"/>
              <a:t>Val</a:t>
            </a:r>
            <a:r>
              <a:rPr lang="it-IT" sz="2400" dirty="0" smtClean="0"/>
              <a:t> Vibrata e d'estate accoglie tra i 30mila e i 80mila turisti, attratti dalle ampie spiagge sabbiose, dalle piste ciclabili e di pattinaggio lunghe oltre 15 km e dall'incantevole vita notturna. </a:t>
            </a:r>
            <a:br>
              <a:rPr lang="it-IT" sz="2400" dirty="0" smtClean="0"/>
            </a:br>
            <a:r>
              <a:rPr lang="it-IT" sz="2400" dirty="0" smtClean="0"/>
              <a:t>Il comune nacque il 14 luglio 1956 da una frazione di Tortoreto sorta intorno allo scalo ferroviario della linea </a:t>
            </a:r>
            <a:r>
              <a:rPr lang="it-IT" sz="2400" dirty="0" err="1" smtClean="0"/>
              <a:t>Bologna-Bari</a:t>
            </a:r>
            <a:r>
              <a:rPr lang="it-IT" sz="2400" dirty="0" smtClean="0"/>
              <a:t>. Sin da allora Alba Adriatica ha sviluppato una vocazione turistica tale da farla diventare una delle destinazioni più importanti d'Abruzzo, nel medio Adriatico la cui spiaggia è denominata "spiaggia d'argento</a:t>
            </a:r>
            <a:endParaRPr lang="it-IT" sz="2400" dirty="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357158" y="357166"/>
            <a:ext cx="3008313" cy="1071546"/>
          </a:xfrm>
        </p:spPr>
        <p:txBody>
          <a:bodyPr>
            <a:noAutofit/>
          </a:bodyPr>
          <a:lstStyle/>
          <a:p>
            <a:r>
              <a:rPr lang="it-IT" sz="4800" dirty="0" smtClean="0"/>
              <a:t>Il Torrione</a:t>
            </a:r>
            <a:endParaRPr lang="it-IT" sz="4800" dirty="0"/>
          </a:p>
        </p:txBody>
      </p:sp>
      <p:pic>
        <p:nvPicPr>
          <p:cNvPr id="5" name="Segnaposto contenuto 4" descr="torrione.jpg"/>
          <p:cNvPicPr>
            <a:picLocks noGrp="1" noChangeAspect="1"/>
          </p:cNvPicPr>
          <p:nvPr>
            <p:ph idx="1"/>
          </p:nvPr>
        </p:nvPicPr>
        <p:blipFill>
          <a:blip r:embed="rId2"/>
          <a:stretch>
            <a:fillRect/>
          </a:stretch>
        </p:blipFill>
        <p:spPr>
          <a:xfrm>
            <a:off x="4929190" y="1785926"/>
            <a:ext cx="3214710"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egnaposto testo 3"/>
          <p:cNvSpPr>
            <a:spLocks noGrp="1"/>
          </p:cNvSpPr>
          <p:nvPr>
            <p:ph type="body" sz="half" idx="2"/>
          </p:nvPr>
        </p:nvSpPr>
        <p:spPr>
          <a:xfrm>
            <a:off x="285720" y="1500174"/>
            <a:ext cx="3114668" cy="4929222"/>
          </a:xfrm>
        </p:spPr>
        <p:txBody>
          <a:bodyPr>
            <a:noAutofit/>
          </a:bodyPr>
          <a:lstStyle/>
          <a:p>
            <a:r>
              <a:rPr lang="it-IT" sz="1200" dirty="0" smtClean="0"/>
              <a:t>Ormai </a:t>
            </a:r>
            <a:r>
              <a:rPr lang="it-IT" sz="1200" dirty="0"/>
              <a:t>fagocitata dalla cattiva urbanistica e dalle squallide casette, la torre di Alba Adriatica si presenta come una costruzione tutta in mattoni, molta tozza, presidiata ma in totale abbandono. Le notizie sulla torre sono scarse, ma abbiamo la sua data di costruzione che probabilmente risale al 1568. Anche questa come il torrione di Carlo V di Martinsicuro aveva la funzione di avvistamento e </a:t>
            </a:r>
            <a:r>
              <a:rPr lang="it-IT" sz="1200" dirty="0" err="1"/>
              <a:t>sorvegliamento</a:t>
            </a:r>
            <a:r>
              <a:rPr lang="it-IT" sz="1200" dirty="0"/>
              <a:t> delle coste adriatiche. Con la serie delle torri costiere, presenti già dall’epoca del Medioevo, si cercò di porre un argine alle continue scorrerie dei Musulmani, seguendo un piano unitario ed organico di difesa. Nel costruire queste torri fu quasi sempre prescelta l’impostazione planimetrica quadrata, per gli evidenti vantaggi che offriva nella dislocazione dei cannoni su ogni lato. Le torri erano spesso accoppiate con torrette di guardia, poste più in alto e aventi il compito di segnalare il pericolo ai paesi situati oltre i monti nell’entroterra. Le torri però avevano solo lo scopo di avvistamento e prima difesa, senza avere la possibilità di resistere ad un lungo assedio contro le incursioni. </a:t>
            </a:r>
          </a:p>
          <a:p>
            <a:endParaRPr lang="it-IT"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
                                        </p:tgtEl>
                                        <p:attrNameLst>
                                          <p:attrName>ppt_x</p:attrName>
                                          <p:attrName>ppt_y</p:attrName>
                                        </p:attrNameLst>
                                      </p:cBhvr>
                                    </p:animMotion>
                                    <p:animEffect transition="in" filter="fade">
                                      <p:cBhvr>
                                        <p:cTn id="9" dur="1000"/>
                                        <p:tgtEl>
                                          <p:spTgt spid="2"/>
                                        </p:tgtEl>
                                      </p:cBhvr>
                                    </p:animEffect>
                                  </p:childTnLst>
                                </p:cTn>
                              </p:par>
                            </p:childTnLst>
                          </p:cTn>
                        </p:par>
                        <p:par>
                          <p:cTn id="10" fill="hold">
                            <p:stCondLst>
                              <p:cond delay="1000"/>
                            </p:stCondLst>
                            <p:childTnLst>
                              <p:par>
                                <p:cTn id="11" presetID="15" presetClass="entr" presetSubtype="0" fill="hold" grpId="0"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p:cTn id="1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26"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0" y="214290"/>
            <a:ext cx="3008313" cy="1143008"/>
          </a:xfrm>
        </p:spPr>
        <p:txBody>
          <a:bodyPr>
            <a:noAutofit/>
          </a:bodyPr>
          <a:lstStyle/>
          <a:p>
            <a:pPr algn="ctr"/>
            <a:r>
              <a:rPr lang="it-IT" sz="3200" dirty="0" smtClean="0"/>
              <a:t>VILLE GENTILIZIE</a:t>
            </a:r>
            <a:endParaRPr lang="it-IT" sz="3200" dirty="0"/>
          </a:p>
        </p:txBody>
      </p:sp>
      <p:pic>
        <p:nvPicPr>
          <p:cNvPr id="5" name="Segnaposto contenuto 4" descr="ville gentilizie.jpg"/>
          <p:cNvPicPr>
            <a:picLocks noGrp="1" noChangeAspect="1"/>
          </p:cNvPicPr>
          <p:nvPr>
            <p:ph idx="1"/>
          </p:nvPr>
        </p:nvPicPr>
        <p:blipFill>
          <a:blip r:embed="rId2"/>
          <a:stretch>
            <a:fillRect/>
          </a:stretch>
        </p:blipFill>
        <p:spPr>
          <a:xfrm>
            <a:off x="3857620" y="1714488"/>
            <a:ext cx="4857784" cy="4929222"/>
          </a:xfrm>
        </p:spPr>
      </p:pic>
      <p:sp>
        <p:nvSpPr>
          <p:cNvPr id="4" name="Segnaposto testo 3"/>
          <p:cNvSpPr>
            <a:spLocks noGrp="1"/>
          </p:cNvSpPr>
          <p:nvPr>
            <p:ph type="body" sz="half" idx="2"/>
          </p:nvPr>
        </p:nvSpPr>
        <p:spPr>
          <a:xfrm>
            <a:off x="142844" y="214290"/>
            <a:ext cx="3571900" cy="5143536"/>
          </a:xfrm>
        </p:spPr>
        <p:txBody>
          <a:bodyPr>
            <a:noAutofit/>
          </a:bodyPr>
          <a:lstStyle/>
          <a:p>
            <a:r>
              <a:rPr lang="it-IT" sz="1200" dirty="0" smtClean="0"/>
              <a:t>VILLA CHIARURGI, </a:t>
            </a:r>
            <a:r>
              <a:rPr lang="it-IT" sz="1200" dirty="0"/>
              <a:t>detta anche “Favorita” perché preferita tra le altre come residenza estiva dai proprietari, può essere annoverata senz’altro tra le ville residenziali costruite nella zona costiera del territorio adriatico. La sua costruzione, voluta dalla nobile famiglia dei </a:t>
            </a:r>
            <a:r>
              <a:rPr lang="it-IT" sz="1200" dirty="0" err="1"/>
              <a:t>Ranalli</a:t>
            </a:r>
            <a:r>
              <a:rPr lang="it-IT" sz="1200" dirty="0"/>
              <a:t>, fu progettata e realizzata nel 1720 ad opera dell’architetto Rozzi sui ruderi di un vecchio castello che svolgeva la funzione di torre di avvistamento. La chiesa e la cappella gentilizia, invece, furono erette sui resti di un tempio votivo pagano. Il complesso, di gusto neoclassico, è contraddistinto dalla simmetria e dall’armoniosità delle proporzioni.</a:t>
            </a:r>
          </a:p>
          <a:p>
            <a:r>
              <a:rPr lang="it-IT" sz="1200" dirty="0"/>
              <a:t> VILLA GIANLUCA PALMA. La villa Gianluca Palma, progettata nel 1908 dall’ingegnere Domenico </a:t>
            </a:r>
            <a:r>
              <a:rPr lang="it-IT" sz="1200" dirty="0" err="1"/>
              <a:t>Gialluca</a:t>
            </a:r>
            <a:r>
              <a:rPr lang="it-IT" sz="1200" dirty="0"/>
              <a:t> per l’abitazione di famiglia e realizzata negli anni a seguire, riecheggia nelle linee costruttive i modi e i temi eclettici dell’area romana.</a:t>
            </a:r>
          </a:p>
          <a:p>
            <a:r>
              <a:rPr lang="it-IT" sz="1200" dirty="0"/>
              <a:t> VILLA ZANONI.  L’edificio di moderna concezione decorativa e strutturale, ha una posizione dominante perché risulta rialzata rispetto al piano </a:t>
            </a:r>
            <a:r>
              <a:rPr lang="it-IT" sz="1200" dirty="0" err="1"/>
              <a:t>stradale.Una</a:t>
            </a:r>
            <a:r>
              <a:rPr lang="it-IT" sz="1200" dirty="0"/>
              <a:t> torretta asimmetrica, di evidente derivazione toscana, spicca alla sommità della costruzione. Il tecnico </a:t>
            </a:r>
            <a:r>
              <a:rPr lang="it-IT" sz="1200" dirty="0" err="1"/>
              <a:t>Albanio</a:t>
            </a:r>
            <a:r>
              <a:rPr lang="it-IT" sz="1200" dirty="0"/>
              <a:t> di Giulianova, in collaborazione con lo stesso committente, concepì l’edificio poi realizzato nel secondo decennio del secolo. Infine la Chiesetta di San Vincenzo Ferreri che è situata in contrada </a:t>
            </a:r>
            <a:r>
              <a:rPr lang="it-IT" sz="1200" dirty="0" err="1"/>
              <a:t>Basciani</a:t>
            </a:r>
            <a:r>
              <a:rPr lang="it-IT" sz="1200" dirty="0"/>
              <a:t>, vicino al campo sportivo di Alba Adriatica. Essa fu fatta costruire dalla famiglia </a:t>
            </a:r>
            <a:r>
              <a:rPr lang="it-IT" sz="1200" dirty="0" err="1"/>
              <a:t>Guidobaldi</a:t>
            </a:r>
            <a:r>
              <a:rPr lang="it-IT" sz="1200" dirty="0"/>
              <a:t>, notaio in Nereto. La chiesetta è annessa sul suo lato sinistro ad una abitazione rurale, oggi caduta in abbandono.</a:t>
            </a:r>
          </a:p>
          <a:p>
            <a:endParaRPr lang="it-IT" sz="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54" presetClass="entr" presetSubtype="0" accel="100000" fill="hold" grpId="0" nodeType="after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p:cTn id="18"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9"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20"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21"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22" dur="500"/>
                                        <p:tgtEl>
                                          <p:spTgt spid="4">
                                            <p:txEl>
                                              <p:pRg st="0" end="0"/>
                                            </p:txEl>
                                          </p:spTgt>
                                        </p:tgtEl>
                                      </p:cBhvr>
                                    </p:animEffect>
                                  </p:childTnLst>
                                </p:cTn>
                              </p:par>
                            </p:childTnLst>
                          </p:cTn>
                        </p:par>
                        <p:par>
                          <p:cTn id="23" fill="hold">
                            <p:stCondLst>
                              <p:cond delay="1500"/>
                            </p:stCondLst>
                            <p:childTnLst>
                              <p:par>
                                <p:cTn id="24" presetID="54" presetClass="entr" presetSubtype="0" accel="100000" fill="hold" grpId="0" nodeType="after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p:cTn id="26" dur="500" fill="hold"/>
                                        <p:tgtEl>
                                          <p:spTgt spid="4">
                                            <p:txEl>
                                              <p:pRg st="1" end="1"/>
                                            </p:txEl>
                                          </p:spTgt>
                                        </p:tgtEl>
                                        <p:attrNameLst>
                                          <p:attrName>ppt_w</p:attrName>
                                        </p:attrNameLst>
                                      </p:cBhvr>
                                      <p:tavLst>
                                        <p:tav tm="0">
                                          <p:val>
                                            <p:strVal val="#ppt_w*0.05"/>
                                          </p:val>
                                        </p:tav>
                                        <p:tav tm="100000">
                                          <p:val>
                                            <p:strVal val="#ppt_w"/>
                                          </p:val>
                                        </p:tav>
                                      </p:tavLst>
                                    </p:anim>
                                    <p:anim calcmode="lin" valueType="num">
                                      <p:cBhvr>
                                        <p:cTn id="27" dur="5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28" dur="500" fill="hold"/>
                                        <p:tgtEl>
                                          <p:spTgt spid="4">
                                            <p:txEl>
                                              <p:pRg st="1" end="1"/>
                                            </p:txEl>
                                          </p:spTgt>
                                        </p:tgtEl>
                                        <p:attrNameLst>
                                          <p:attrName>ppt_x</p:attrName>
                                        </p:attrNameLst>
                                      </p:cBhvr>
                                      <p:tavLst>
                                        <p:tav tm="0">
                                          <p:val>
                                            <p:strVal val="#ppt_x-.2"/>
                                          </p:val>
                                        </p:tav>
                                        <p:tav tm="100000">
                                          <p:val>
                                            <p:strVal val="#ppt_x"/>
                                          </p:val>
                                        </p:tav>
                                      </p:tavLst>
                                    </p:anim>
                                    <p:anim calcmode="lin" valueType="num">
                                      <p:cBhvr>
                                        <p:cTn id="29" dur="500" fill="hold"/>
                                        <p:tgtEl>
                                          <p:spTgt spid="4">
                                            <p:txEl>
                                              <p:pRg st="1" end="1"/>
                                            </p:txEl>
                                          </p:spTgt>
                                        </p:tgtEl>
                                        <p:attrNameLst>
                                          <p:attrName>ppt_y</p:attrName>
                                        </p:attrNameLst>
                                      </p:cBhvr>
                                      <p:tavLst>
                                        <p:tav tm="0">
                                          <p:val>
                                            <p:strVal val="#ppt_y"/>
                                          </p:val>
                                        </p:tav>
                                        <p:tav tm="100000">
                                          <p:val>
                                            <p:strVal val="#ppt_y"/>
                                          </p:val>
                                        </p:tav>
                                      </p:tavLst>
                                    </p:anim>
                                    <p:animEffect transition="in" filter="fade">
                                      <p:cBhvr>
                                        <p:cTn id="30" dur="500"/>
                                        <p:tgtEl>
                                          <p:spTgt spid="4">
                                            <p:txEl>
                                              <p:pRg st="1" end="1"/>
                                            </p:txEl>
                                          </p:spTgt>
                                        </p:tgtEl>
                                      </p:cBhvr>
                                    </p:animEffect>
                                  </p:childTnLst>
                                </p:cTn>
                              </p:par>
                              <p:par>
                                <p:cTn id="31" presetID="42"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par>
                                <p:cTn id="36" presetID="54" presetClass="entr" presetSubtype="0" accel="100000" fill="hold" grpId="0" nodeType="withEffect">
                                  <p:stCondLst>
                                    <p:cond delay="100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ppt_w</p:attrName>
                                        </p:attrNameLst>
                                      </p:cBhvr>
                                      <p:tavLst>
                                        <p:tav tm="0">
                                          <p:val>
                                            <p:strVal val="#ppt_w*0.05"/>
                                          </p:val>
                                        </p:tav>
                                        <p:tav tm="100000">
                                          <p:val>
                                            <p:strVal val="#ppt_w"/>
                                          </p:val>
                                        </p:tav>
                                      </p:tavLst>
                                    </p:anim>
                                    <p:anim calcmode="lin" valueType="num">
                                      <p:cBhvr>
                                        <p:cTn id="39" dur="5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40" dur="500" fill="hold"/>
                                        <p:tgtEl>
                                          <p:spTgt spid="4">
                                            <p:txEl>
                                              <p:pRg st="2" end="2"/>
                                            </p:txEl>
                                          </p:spTgt>
                                        </p:tgtEl>
                                        <p:attrNameLst>
                                          <p:attrName>ppt_x</p:attrName>
                                        </p:attrNameLst>
                                      </p:cBhvr>
                                      <p:tavLst>
                                        <p:tav tm="0">
                                          <p:val>
                                            <p:strVal val="#ppt_x-.2"/>
                                          </p:val>
                                        </p:tav>
                                        <p:tav tm="100000">
                                          <p:val>
                                            <p:strVal val="#ppt_x"/>
                                          </p:val>
                                        </p:tav>
                                      </p:tavLst>
                                    </p:anim>
                                    <p:anim calcmode="lin" valueType="num">
                                      <p:cBhvr>
                                        <p:cTn id="41" dur="500" fill="hold"/>
                                        <p:tgtEl>
                                          <p:spTgt spid="4">
                                            <p:txEl>
                                              <p:pRg st="2" end="2"/>
                                            </p:txEl>
                                          </p:spTgt>
                                        </p:tgtEl>
                                        <p:attrNameLst>
                                          <p:attrName>ppt_y</p:attrName>
                                        </p:attrNameLst>
                                      </p:cBhvr>
                                      <p:tavLst>
                                        <p:tav tm="0">
                                          <p:val>
                                            <p:strVal val="#ppt_y"/>
                                          </p:val>
                                        </p:tav>
                                        <p:tav tm="100000">
                                          <p:val>
                                            <p:strVal val="#ppt_y"/>
                                          </p:val>
                                        </p:tav>
                                      </p:tavLst>
                                    </p:anim>
                                    <p:animEffect transition="in" filter="fade">
                                      <p:cBhvr>
                                        <p:cTn id="4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500042"/>
            <a:ext cx="3008313" cy="1162050"/>
          </a:xfrm>
        </p:spPr>
        <p:txBody>
          <a:bodyPr>
            <a:noAutofit/>
          </a:bodyPr>
          <a:lstStyle/>
          <a:p>
            <a:pPr algn="ctr"/>
            <a:r>
              <a:rPr lang="it-IT" sz="3200" dirty="0" smtClean="0"/>
              <a:t>La Chiesa</a:t>
            </a:r>
            <a:br>
              <a:rPr lang="it-IT" sz="3200" dirty="0" smtClean="0"/>
            </a:br>
            <a:r>
              <a:rPr lang="it-IT" sz="3200" dirty="0" smtClean="0"/>
              <a:t> Di </a:t>
            </a:r>
            <a:br>
              <a:rPr lang="it-IT" sz="3200" dirty="0" smtClean="0"/>
            </a:br>
            <a:r>
              <a:rPr lang="it-IT" sz="3200" dirty="0" smtClean="0"/>
              <a:t>San Vincenzo</a:t>
            </a:r>
            <a:endParaRPr lang="it-IT" sz="3200" dirty="0"/>
          </a:p>
        </p:txBody>
      </p:sp>
      <p:pic>
        <p:nvPicPr>
          <p:cNvPr id="5" name="Segnaposto contenuto 4" descr="chiesetta.jpg"/>
          <p:cNvPicPr>
            <a:picLocks noGrp="1" noChangeAspect="1"/>
          </p:cNvPicPr>
          <p:nvPr>
            <p:ph idx="1"/>
          </p:nvPr>
        </p:nvPicPr>
        <p:blipFill>
          <a:blip r:embed="rId3"/>
          <a:stretch>
            <a:fillRect/>
          </a:stretch>
        </p:blipFill>
        <p:spPr>
          <a:xfrm>
            <a:off x="4000496" y="928670"/>
            <a:ext cx="4786346" cy="5214974"/>
          </a:xfrm>
        </p:spPr>
      </p:pic>
      <p:sp>
        <p:nvSpPr>
          <p:cNvPr id="4" name="Segnaposto testo 3"/>
          <p:cNvSpPr>
            <a:spLocks noGrp="1"/>
          </p:cNvSpPr>
          <p:nvPr>
            <p:ph type="body" sz="half" idx="2"/>
          </p:nvPr>
        </p:nvSpPr>
        <p:spPr>
          <a:xfrm>
            <a:off x="357158" y="1714488"/>
            <a:ext cx="3008313" cy="4840303"/>
          </a:xfrm>
        </p:spPr>
        <p:txBody>
          <a:bodyPr>
            <a:noAutofit/>
          </a:bodyPr>
          <a:lstStyle/>
          <a:p>
            <a:r>
              <a:rPr lang="it-IT" dirty="0"/>
              <a:t>La chiesetta di San Vincenzo Ferreri è situata in contrada </a:t>
            </a:r>
            <a:r>
              <a:rPr lang="it-IT" dirty="0" err="1"/>
              <a:t>Basciani</a:t>
            </a:r>
            <a:r>
              <a:rPr lang="it-IT" dirty="0"/>
              <a:t>, vicino al campo sportivo di Alba Adriatica. Essa fu fatta costruire dalla famiglia </a:t>
            </a:r>
            <a:r>
              <a:rPr lang="it-IT" dirty="0" err="1" smtClean="0"/>
              <a:t>Guidobaldi</a:t>
            </a:r>
            <a:r>
              <a:rPr lang="it-IT" dirty="0"/>
              <a:t>, notaio in Nereto. La sua facciata è semplice, e presenta un portoncino centrale con due piccole finestre monofore di lato. La copertura presenta esternamente un timpano, semplice nello stile, mentre al centro della sua sommità vi è una piccola nicchia che non ospita però alcuna statuetta o immagine sacra. Oggi la facciata è stata </a:t>
            </a:r>
            <a:r>
              <a:rPr lang="it-IT" dirty="0" err="1"/>
              <a:t>ripitturata</a:t>
            </a:r>
            <a:r>
              <a:rPr lang="it-IT" dirty="0"/>
              <a:t>. In fondo al lato sinistro della chiesetta è presente un piccolo campanile con due monofore, che ospita ognuna una piccola campana. La chiesetta è annessa sul suo lato sinistro ad una abitazione rurale, oggi caduta in abbandono.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2.5"/>
                                          </p:val>
                                        </p:tav>
                                        <p:tav tm="100000">
                                          <p:val>
                                            <p:strVal val="#ppt_w"/>
                                          </p:val>
                                        </p:tav>
                                      </p:tavLst>
                                    </p:anim>
                                    <p:anim calcmode="lin" valueType="num">
                                      <p:cBhvr>
                                        <p:cTn id="8" dur="500" fill="hold"/>
                                        <p:tgtEl>
                                          <p:spTgt spid="2"/>
                                        </p:tgtEl>
                                        <p:attrNameLst>
                                          <p:attrName>ppt_h</p:attrName>
                                        </p:attrNameLst>
                                      </p:cBhvr>
                                      <p:tavLst>
                                        <p:tav tm="0">
                                          <p:val>
                                            <p:strVal val="#ppt_h*0.01"/>
                                          </p:val>
                                        </p:tav>
                                        <p:tav tm="100000">
                                          <p:val>
                                            <p:strVal val="#ppt_h"/>
                                          </p:val>
                                        </p:tav>
                                      </p:tavLst>
                                    </p:anim>
                                    <p:anim calcmode="lin" valueType="num">
                                      <p:cBhvr>
                                        <p:cTn id="9" dur="500" fill="hold"/>
                                        <p:tgtEl>
                                          <p:spTgt spid="2"/>
                                        </p:tgtEl>
                                        <p:attrNameLst>
                                          <p:attrName>ppt_x</p:attrName>
                                        </p:attrNameLst>
                                      </p:cBhvr>
                                      <p:tavLst>
                                        <p:tav tm="0">
                                          <p:val>
                                            <p:strVal val="#ppt_x"/>
                                          </p:val>
                                        </p:tav>
                                        <p:tav tm="100000">
                                          <p:val>
                                            <p:strVal val="#ppt_x"/>
                                          </p:val>
                                        </p:tav>
                                      </p:tavLst>
                                    </p:anim>
                                    <p:anim calcmode="lin" valueType="num">
                                      <p:cBhvr>
                                        <p:cTn id="10" dur="500" fill="hold"/>
                                        <p:tgtEl>
                                          <p:spTgt spid="2"/>
                                        </p:tgtEl>
                                        <p:attrNameLst>
                                          <p:attrName>ppt_y</p:attrName>
                                        </p:attrNameLst>
                                      </p:cBhvr>
                                      <p:tavLst>
                                        <p:tav tm="0">
                                          <p:val>
                                            <p:strVal val="#ppt_h+1"/>
                                          </p:val>
                                        </p:tav>
                                        <p:tav tm="100000">
                                          <p:val>
                                            <p:strVal val="#ppt_y"/>
                                          </p:val>
                                        </p:tav>
                                      </p:tavLst>
                                    </p:anim>
                                    <p:animEffect transition="in" filter="fade">
                                      <p:cBhvr>
                                        <p:cTn id="11" dur="500"/>
                                        <p:tgtEl>
                                          <p:spTgt spid="2"/>
                                        </p:tgtEl>
                                      </p:cBhvr>
                                    </p:animEffect>
                                  </p:childTnLst>
                                </p:cTn>
                              </p:par>
                              <p:par>
                                <p:cTn id="12" presetID="30" presetClass="entr" presetSubtype="0" fill="hold" grpId="0" nodeType="withEffect">
                                  <p:stCondLst>
                                    <p:cond delay="50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800" decel="100000"/>
                                        <p:tgtEl>
                                          <p:spTgt spid="4">
                                            <p:txEl>
                                              <p:pRg st="0" end="0"/>
                                            </p:txEl>
                                          </p:spTgt>
                                        </p:tgtEl>
                                      </p:cBhvr>
                                    </p:animEffect>
                                    <p:anim calcmode="lin" valueType="num">
                                      <p:cBhvr>
                                        <p:cTn id="15"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par>
                                <p:cTn id="20" presetID="53"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10800000" flipV="1">
            <a:off x="4143372" y="1643050"/>
            <a:ext cx="1357322" cy="642942"/>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rot="10800000" flipV="1">
            <a:off x="2285984" y="2285992"/>
            <a:ext cx="1857388"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4" name="Connettore 1 13"/>
          <p:cNvCxnSpPr/>
          <p:nvPr/>
        </p:nvCxnSpPr>
        <p:spPr>
          <a:xfrm rot="10800000" flipV="1">
            <a:off x="1643042" y="3000372"/>
            <a:ext cx="642942"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5" name="Connettore 1 14"/>
          <p:cNvCxnSpPr/>
          <p:nvPr/>
        </p:nvCxnSpPr>
        <p:spPr>
          <a:xfrm rot="5400000">
            <a:off x="35687" y="3964785"/>
            <a:ext cx="2000264" cy="121444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6" name="Connettore 1 15"/>
          <p:cNvCxnSpPr/>
          <p:nvPr/>
        </p:nvCxnSpPr>
        <p:spPr>
          <a:xfrm rot="10800000" flipV="1">
            <a:off x="428596" y="4857760"/>
            <a:ext cx="3357586" cy="71438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8" name="Connettore 1 17"/>
          <p:cNvCxnSpPr/>
          <p:nvPr/>
        </p:nvCxnSpPr>
        <p:spPr>
          <a:xfrm rot="16200000" flipH="1">
            <a:off x="2857488" y="3929066"/>
            <a:ext cx="1285884" cy="571504"/>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rot="10800000">
            <a:off x="3214678" y="3571876"/>
            <a:ext cx="928694" cy="1588"/>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19" name="Connettore 1 18"/>
          <p:cNvCxnSpPr/>
          <p:nvPr/>
        </p:nvCxnSpPr>
        <p:spPr>
          <a:xfrm rot="10800000" flipV="1">
            <a:off x="4143372" y="3429000"/>
            <a:ext cx="571504" cy="14287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rot="10800000" flipV="1">
            <a:off x="4714876" y="2928934"/>
            <a:ext cx="2500330" cy="500066"/>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cxnSp>
        <p:nvCxnSpPr>
          <p:cNvPr id="25" name="Connettore 1 24"/>
          <p:cNvCxnSpPr/>
          <p:nvPr/>
        </p:nvCxnSpPr>
        <p:spPr>
          <a:xfrm rot="16200000" flipV="1">
            <a:off x="6715140" y="3429000"/>
            <a:ext cx="1357322"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21" name="Picture 37" descr="busline"/>
          <p:cNvPicPr>
            <a:picLocks noChangeAspect="1" noChangeArrowheads="1"/>
          </p:cNvPicPr>
          <p:nvPr/>
        </p:nvPicPr>
        <p:blipFill>
          <a:blip r:embed="rId3"/>
          <a:srcRect/>
          <a:stretch>
            <a:fillRect/>
          </a:stretch>
        </p:blipFill>
        <p:spPr bwMode="auto">
          <a:xfrm flipH="1">
            <a:off x="6715140" y="2714619"/>
            <a:ext cx="857256" cy="475785"/>
          </a:xfrm>
          <a:prstGeom prst="rect">
            <a:avLst/>
          </a:prstGeom>
          <a:noFill/>
        </p:spPr>
      </p:pic>
      <p:pic>
        <p:nvPicPr>
          <p:cNvPr id="10242" name="Picture 2" descr="C:\Users\Wolfino_L4\Desktop\mave\Nuova cartella\onion-head35.gif"/>
          <p:cNvPicPr>
            <a:picLocks noChangeAspect="1" noChangeArrowheads="1" noCrop="1"/>
          </p:cNvPicPr>
          <p:nvPr/>
        </p:nvPicPr>
        <p:blipFill>
          <a:blip r:embed="rId4"/>
          <a:srcRect/>
          <a:stretch>
            <a:fillRect/>
          </a:stretch>
        </p:blipFill>
        <p:spPr bwMode="auto">
          <a:xfrm>
            <a:off x="4705350" y="5629275"/>
            <a:ext cx="476250" cy="47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372 -0.00069 L 0.04914 0.20602 " pathEditMode="relative" rAng="0" ptsTypes="AA">
                                      <p:cBhvr>
                                        <p:cTn id="6" dur="3000" fill="hold"/>
                                        <p:tgtEl>
                                          <p:spTgt spid="21"/>
                                        </p:tgtEl>
                                        <p:attrNameLst>
                                          <p:attrName>ppt_x</p:attrName>
                                          <p:attrName>ppt_y</p:attrName>
                                        </p:attrNameLst>
                                      </p:cBhvr>
                                      <p:rCtr x="18" y="103"/>
                                    </p:animMotion>
                                  </p:childTnLst>
                                </p:cTn>
                              </p:par>
                              <p:par>
                                <p:cTn id="7" presetID="18" presetClass="entr" presetSubtype="12" fill="hold" nodeType="withEffect">
                                  <p:stCondLst>
                                    <p:cond delay="100"/>
                                  </p:stCondLst>
                                  <p:childTnLst>
                                    <p:set>
                                      <p:cBhvr>
                                        <p:cTn id="8" dur="1" fill="hold">
                                          <p:stCondLst>
                                            <p:cond delay="0"/>
                                          </p:stCondLst>
                                        </p:cTn>
                                        <p:tgtEl>
                                          <p:spTgt spid="25"/>
                                        </p:tgtEl>
                                        <p:attrNameLst>
                                          <p:attrName>style.visibility</p:attrName>
                                        </p:attrNameLst>
                                      </p:cBhvr>
                                      <p:to>
                                        <p:strVal val="visible"/>
                                      </p:to>
                                    </p:set>
                                    <p:animEffect transition="in" filter="strips(downLeft)">
                                      <p:cBhvr>
                                        <p:cTn id="9" dur="3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050" name="Titolo 5"/>
          <p:cNvSpPr>
            <a:spLocks noGrp="1"/>
          </p:cNvSpPr>
          <p:nvPr>
            <p:ph type="title"/>
          </p:nvPr>
        </p:nvSpPr>
        <p:spPr>
          <a:xfrm>
            <a:off x="1571625" y="214313"/>
            <a:ext cx="5486400" cy="566737"/>
          </a:xfrm>
        </p:spPr>
        <p:txBody>
          <a:bodyPr/>
          <a:lstStyle/>
          <a:p>
            <a:pPr algn="ctr" eaLnBrk="1" hangingPunct="1"/>
            <a:r>
              <a:rPr lang="it-IT" sz="4400" dirty="0" smtClean="0"/>
              <a:t>TORTORETO</a:t>
            </a:r>
          </a:p>
        </p:txBody>
      </p:sp>
      <p:pic>
        <p:nvPicPr>
          <p:cNvPr id="2051" name="Segnaposto immagine 8" descr="tortoreto alto.jpg"/>
          <p:cNvPicPr>
            <a:picLocks noGrp="1" noChangeAspect="1"/>
          </p:cNvPicPr>
          <p:nvPr>
            <p:ph type="pic" idx="1"/>
          </p:nvPr>
        </p:nvPicPr>
        <p:blipFill>
          <a:blip r:embed="rId2"/>
          <a:srcRect/>
          <a:stretch>
            <a:fillRect/>
          </a:stretch>
        </p:blipFill>
        <p:spPr>
          <a:xfrm>
            <a:off x="1571604" y="785794"/>
            <a:ext cx="5486400" cy="4114800"/>
          </a:xfrm>
        </p:spPr>
      </p:pic>
      <p:sp>
        <p:nvSpPr>
          <p:cNvPr id="2052" name="Segnaposto testo 7"/>
          <p:cNvSpPr>
            <a:spLocks noGrp="1"/>
          </p:cNvSpPr>
          <p:nvPr>
            <p:ph type="body" sz="half" idx="2"/>
          </p:nvPr>
        </p:nvSpPr>
        <p:spPr>
          <a:xfrm>
            <a:off x="0" y="4929198"/>
            <a:ext cx="9144000" cy="1785937"/>
          </a:xfrm>
        </p:spPr>
        <p:txBody>
          <a:bodyPr/>
          <a:lstStyle/>
          <a:p>
            <a:pPr eaLnBrk="1" hangingPunct="1"/>
            <a:r>
              <a:rPr lang="it-IT" dirty="0" smtClean="0"/>
              <a:t>Tortoreto è un paese noto come centro balneare con il suo mare pulito. I quattro chilometri di ampia spiaggia dalla finissima sabbia dorata invitano ad una gradevole vacanza in perfetta simbiosi tra il mare e le verdi colline circostanti. La cittadina di Tortoreto Alto, posta a 227 metri d’altezza dal mare rappresenta quasi una terrazza, custodisce ancora ricche testimonianze rinascimentali. Noto centro di turismo balneare (Tortoreto Lido), insignito costantemente della Bandiera Blu dell'Unione Europea, grazie alle sue acque cristalline e alla sabbia pulita. Nella parte alta, dal mare si passa al paesaggio lacustre dell'Oasi Naturale "Fonti del Vascello", dove intorno al lago, alimentato è da tre fonti naturali. Integro è l'antico abitato di Tortoreto Alto, una terrazza sul mare, che conserva i caratteri del borgo medievale, situato ai piedi della Costa del Monte.</a:t>
            </a:r>
          </a:p>
          <a:p>
            <a:pPr eaLnBrk="1" hangingPunct="1"/>
            <a:endParaRPr lang="it-IT"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across)">
                                      <p:cBhvr>
                                        <p:cTn id="7" dur="500"/>
                                        <p:tgtEl>
                                          <p:spTgt spid="2050"/>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 calcmode="lin" valueType="num">
                                      <p:cBhvr>
                                        <p:cTn id="11" dur="500" fill="hold"/>
                                        <p:tgtEl>
                                          <p:spTgt spid="2051"/>
                                        </p:tgtEl>
                                        <p:attrNameLst>
                                          <p:attrName>ppt_w</p:attrName>
                                        </p:attrNameLst>
                                      </p:cBhvr>
                                      <p:tavLst>
                                        <p:tav tm="0">
                                          <p:val>
                                            <p:fltVal val="0"/>
                                          </p:val>
                                        </p:tav>
                                        <p:tav tm="100000">
                                          <p:val>
                                            <p:strVal val="#ppt_w"/>
                                          </p:val>
                                        </p:tav>
                                      </p:tavLst>
                                    </p:anim>
                                    <p:anim calcmode="lin" valueType="num">
                                      <p:cBhvr>
                                        <p:cTn id="12" dur="500" fill="hold"/>
                                        <p:tgtEl>
                                          <p:spTgt spid="2051"/>
                                        </p:tgtEl>
                                        <p:attrNameLst>
                                          <p:attrName>ppt_h</p:attrName>
                                        </p:attrNameLst>
                                      </p:cBhvr>
                                      <p:tavLst>
                                        <p:tav tm="0">
                                          <p:val>
                                            <p:fltVal val="0"/>
                                          </p:val>
                                        </p:tav>
                                        <p:tav tm="100000">
                                          <p:val>
                                            <p:strVal val="#ppt_h"/>
                                          </p:val>
                                        </p:tav>
                                      </p:tavLst>
                                    </p:anim>
                                    <p:animEffect transition="in" filter="fade">
                                      <p:cBhvr>
                                        <p:cTn id="13" dur="500"/>
                                        <p:tgtEl>
                                          <p:spTgt spid="2051"/>
                                        </p:tgtEl>
                                      </p:cBhvr>
                                    </p:animEffect>
                                  </p:childTnLst>
                                </p:cTn>
                              </p:par>
                            </p:childTnLst>
                          </p:cTn>
                        </p:par>
                        <p:par>
                          <p:cTn id="14" fill="hold">
                            <p:stCondLst>
                              <p:cond delay="1000"/>
                            </p:stCondLst>
                            <p:childTnLst>
                              <p:par>
                                <p:cTn id="15" presetID="35" presetClass="entr" presetSubtype="0" fill="hold" grpId="0" nodeType="afterEffect">
                                  <p:stCondLst>
                                    <p:cond delay="0"/>
                                  </p:stCondLst>
                                  <p:childTnLst>
                                    <p:set>
                                      <p:cBhvr>
                                        <p:cTn id="16" dur="1" fill="hold">
                                          <p:stCondLst>
                                            <p:cond delay="0"/>
                                          </p:stCondLst>
                                        </p:cTn>
                                        <p:tgtEl>
                                          <p:spTgt spid="2052">
                                            <p:txEl>
                                              <p:pRg st="0" end="0"/>
                                            </p:txEl>
                                          </p:spTgt>
                                        </p:tgtEl>
                                        <p:attrNameLst>
                                          <p:attrName>style.visibility</p:attrName>
                                        </p:attrNameLst>
                                      </p:cBhvr>
                                      <p:to>
                                        <p:strVal val="visible"/>
                                      </p:to>
                                    </p:set>
                                    <p:animEffect transition="in" filter="fade">
                                      <p:cBhvr>
                                        <p:cTn id="17" dur="2000"/>
                                        <p:tgtEl>
                                          <p:spTgt spid="2052">
                                            <p:txEl>
                                              <p:pRg st="0" end="0"/>
                                            </p:txEl>
                                          </p:spTgt>
                                        </p:tgtEl>
                                      </p:cBhvr>
                                    </p:animEffect>
                                    <p:anim calcmode="lin" valueType="num">
                                      <p:cBhvr>
                                        <p:cTn id="18" dur="2000" fill="hold"/>
                                        <p:tgtEl>
                                          <p:spTgt spid="2052">
                                            <p:txEl>
                                              <p:pRg st="0" end="0"/>
                                            </p:txEl>
                                          </p:spTgt>
                                        </p:tgtEl>
                                        <p:attrNameLst>
                                          <p:attrName>style.rotation</p:attrName>
                                        </p:attrNameLst>
                                      </p:cBhvr>
                                      <p:tavLst>
                                        <p:tav tm="0">
                                          <p:val>
                                            <p:fltVal val="720"/>
                                          </p:val>
                                        </p:tav>
                                        <p:tav tm="100000">
                                          <p:val>
                                            <p:fltVal val="0"/>
                                          </p:val>
                                        </p:tav>
                                      </p:tavLst>
                                    </p:anim>
                                    <p:anim calcmode="lin" valueType="num">
                                      <p:cBhvr>
                                        <p:cTn id="19" dur="2000" fill="hold"/>
                                        <p:tgtEl>
                                          <p:spTgt spid="2052">
                                            <p:txEl>
                                              <p:pRg st="0" end="0"/>
                                            </p:txEl>
                                          </p:spTgt>
                                        </p:tgtEl>
                                        <p:attrNameLst>
                                          <p:attrName>ppt_h</p:attrName>
                                        </p:attrNameLst>
                                      </p:cBhvr>
                                      <p:tavLst>
                                        <p:tav tm="0">
                                          <p:val>
                                            <p:fltVal val="0"/>
                                          </p:val>
                                        </p:tav>
                                        <p:tav tm="100000">
                                          <p:val>
                                            <p:strVal val="#ppt_h"/>
                                          </p:val>
                                        </p:tav>
                                      </p:tavLst>
                                    </p:anim>
                                    <p:anim calcmode="lin" valueType="num">
                                      <p:cBhvr>
                                        <p:cTn id="20" dur="2000" fill="hold"/>
                                        <p:tgtEl>
                                          <p:spTgt spid="2052">
                                            <p:txEl>
                                              <p:pRg st="0" end="0"/>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build="p"/>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solidFill>
            <a:srgbClr val="FFCC00"/>
          </a:solidFill>
        </p:spPr>
        <p:txBody>
          <a:bodyPr/>
          <a:lstStyle/>
          <a:p>
            <a:r>
              <a:rPr lang="it-IT" sz="5400" dirty="0">
                <a:solidFill>
                  <a:srgbClr val="996600"/>
                </a:solidFill>
                <a:latin typeface="Monotype Corsiva" pitchFamily="66" charset="0"/>
              </a:rPr>
              <a:t>ATTIVITA’ VITIVINICOLA</a:t>
            </a:r>
          </a:p>
        </p:txBody>
      </p:sp>
      <p:sp>
        <p:nvSpPr>
          <p:cNvPr id="2052" name="Rectangle 4"/>
          <p:cNvSpPr>
            <a:spLocks noGrp="1" noChangeArrowheads="1"/>
          </p:cNvSpPr>
          <p:nvPr>
            <p:ph type="body" sz="half" idx="2"/>
          </p:nvPr>
        </p:nvSpPr>
        <p:spPr>
          <a:xfrm>
            <a:off x="4357686" y="2071678"/>
            <a:ext cx="3816350" cy="2879725"/>
          </a:xfrm>
        </p:spPr>
        <p:txBody>
          <a:bodyPr/>
          <a:lstStyle/>
          <a:p>
            <a:pPr>
              <a:buFontTx/>
              <a:buNone/>
            </a:pPr>
            <a:r>
              <a:rPr lang="it-IT" sz="2600" b="1" dirty="0">
                <a:solidFill>
                  <a:srgbClr val="FF0000"/>
                </a:solidFill>
                <a:latin typeface="Monotype Corsiva" pitchFamily="66" charset="0"/>
              </a:rPr>
              <a:t>   LE ORIGINI DEL VINO</a:t>
            </a:r>
          </a:p>
          <a:p>
            <a:pPr>
              <a:buFontTx/>
              <a:buNone/>
            </a:pPr>
            <a:r>
              <a:rPr lang="it-IT" sz="1800" b="1" dirty="0">
                <a:latin typeface="Monotype Corsiva" pitchFamily="66" charset="0"/>
              </a:rPr>
              <a:t>	Nell’ età Romana,</a:t>
            </a:r>
            <a:r>
              <a:rPr lang="it-IT" sz="1800" b="1" dirty="0">
                <a:solidFill>
                  <a:srgbClr val="FF0000"/>
                </a:solidFill>
                <a:latin typeface="Monotype Corsiva" pitchFamily="66" charset="0"/>
              </a:rPr>
              <a:t> </a:t>
            </a:r>
            <a:r>
              <a:rPr lang="it-IT" sz="1800" b="1" dirty="0">
                <a:latin typeface="Monotype Corsiva" pitchFamily="66" charset="0"/>
              </a:rPr>
              <a:t>il vino era scarso e di pessima qualità, veniva riservato alle classi più agiate ad esclusione delle donne o era impiegato come medicamento.</a:t>
            </a:r>
            <a:r>
              <a:rPr lang="it-IT" sz="1800" dirty="0">
                <a:latin typeface="Monotype Corsiva" pitchFamily="66" charset="0"/>
              </a:rPr>
              <a:t> </a:t>
            </a:r>
            <a:r>
              <a:rPr lang="it-IT" sz="1800" b="1" dirty="0">
                <a:latin typeface="Monotype Corsiva" pitchFamily="66" charset="0"/>
              </a:rPr>
              <a:t>Dopo le Guerre Puniche e la conquista del mediterraneo la produzione vinifera aumentò nella quantità e migliorò anche nella qualità.</a:t>
            </a:r>
          </a:p>
          <a:p>
            <a:pPr>
              <a:buFontTx/>
              <a:buNone/>
            </a:pPr>
            <a:endParaRPr lang="it-IT" sz="1800" b="1" dirty="0">
              <a:latin typeface="Monotype Corsiva" pitchFamily="66" charset="0"/>
            </a:endParaRPr>
          </a:p>
        </p:txBody>
      </p:sp>
      <p:pic>
        <p:nvPicPr>
          <p:cNvPr id="2054" name="Picture 6" descr="colosi"/>
          <p:cNvPicPr>
            <a:picLocks noGrp="1" noChangeAspect="1" noChangeArrowheads="1"/>
          </p:cNvPicPr>
          <p:nvPr>
            <p:ph type="clipArt" sz="half" idx="1"/>
          </p:nvPr>
        </p:nvPicPr>
        <p:blipFill>
          <a:blip r:embed="rId3"/>
          <a:srcRect/>
          <a:stretch>
            <a:fillRect/>
          </a:stretch>
        </p:blipFill>
        <p:spPr>
          <a:xfrm>
            <a:off x="1142976" y="2000240"/>
            <a:ext cx="2743200" cy="4114800"/>
          </a:xfrm>
          <a:noFill/>
          <a:ln/>
        </p:spPr>
      </p:pic>
      <p:pic>
        <p:nvPicPr>
          <p:cNvPr id="5" name="Picture 5" descr="banner%20vinoinrete%20new"/>
          <p:cNvPicPr>
            <a:picLocks noChangeAspect="1" noChangeArrowheads="1"/>
          </p:cNvPicPr>
          <p:nvPr/>
        </p:nvPicPr>
        <p:blipFill>
          <a:blip r:embed="rId4"/>
          <a:srcRect/>
          <a:stretch>
            <a:fillRect/>
          </a:stretch>
        </p:blipFill>
        <p:spPr bwMode="auto">
          <a:xfrm>
            <a:off x="5572132" y="5286388"/>
            <a:ext cx="2447925" cy="935038"/>
          </a:xfrm>
          <a:prstGeom prst="rect">
            <a:avLst/>
          </a:prstGeom>
          <a:noFill/>
        </p:spPr>
      </p:pic>
      <p:sp>
        <p:nvSpPr>
          <p:cNvPr id="6" name="Rettangolo 5"/>
          <p:cNvSpPr/>
          <p:nvPr/>
        </p:nvSpPr>
        <p:spPr>
          <a:xfrm>
            <a:off x="4571968" y="6488668"/>
            <a:ext cx="4572032" cy="369332"/>
          </a:xfrm>
          <a:prstGeom prst="rect">
            <a:avLst/>
          </a:prstGeom>
        </p:spPr>
        <p:txBody>
          <a:bodyPr wrap="square">
            <a:spAutoFit/>
          </a:bodyPr>
          <a:lstStyle/>
          <a:p>
            <a:r>
              <a:rPr lang="it-IT" b="1" dirty="0" smtClean="0">
                <a:solidFill>
                  <a:schemeClr val="bg1"/>
                </a:solidFill>
                <a:latin typeface="Angsana New" pitchFamily="18" charset="-34"/>
                <a:cs typeface="Angsana New" pitchFamily="18" charset="-34"/>
              </a:rPr>
              <a:t>http://www.vinoinrete.it/sommelier/docg%20montepulciano.htm</a:t>
            </a:r>
            <a:endParaRPr lang="it-IT" b="1" dirty="0">
              <a:solidFill>
                <a:schemeClr val="bg1"/>
              </a:solidFill>
              <a:latin typeface="Angsana New" pitchFamily="18" charset="-34"/>
              <a:cs typeface="Angsana New" pitchFamily="18" charset="-3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0"/>
                                  </p:iterate>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75" fill="hold"/>
                                        <p:tgtEl>
                                          <p:spTgt spid="2050"/>
                                        </p:tgtEl>
                                        <p:attrNameLst>
                                          <p:attrName>ppt_x</p:attrName>
                                        </p:attrNameLst>
                                      </p:cBhvr>
                                      <p:tavLst>
                                        <p:tav tm="0">
                                          <p:val>
                                            <p:strVal val="0-#ppt_w/2"/>
                                          </p:val>
                                        </p:tav>
                                        <p:tav tm="100000">
                                          <p:val>
                                            <p:strVal val="#ppt_x"/>
                                          </p:val>
                                        </p:tav>
                                      </p:tavLst>
                                    </p:anim>
                                    <p:anim calcmode="lin" valueType="num">
                                      <p:cBhvr additive="base">
                                        <p:cTn id="8" dur="75" fill="hold"/>
                                        <p:tgtEl>
                                          <p:spTgt spid="2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gunshot.wav" builtIn="1"/>
                                        </p:tgtEl>
                                      </p:cMediaNode>
                                    </p:audio>
                                  </p:subTnLst>
                                </p:cTn>
                              </p:par>
                            </p:childTnLst>
                          </p:cTn>
                        </p:par>
                        <p:par>
                          <p:cTn id="9" fill="hold">
                            <p:stCondLst>
                              <p:cond delay="1575"/>
                            </p:stCondLst>
                            <p:childTnLst>
                              <p:par>
                                <p:cTn id="10" presetID="25" presetClass="entr" presetSubtype="0"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5" dur="1000" fill="hold"/>
                                        <p:tgtEl>
                                          <p:spTgt spid="205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54"/>
                                        </p:tgtEl>
                                      </p:cBhvr>
                                    </p:animEffect>
                                  </p:childTnLst>
                                </p:cTn>
                              </p:par>
                            </p:childTnLst>
                          </p:cTn>
                        </p:par>
                        <p:par>
                          <p:cTn id="20" fill="hold">
                            <p:stCondLst>
                              <p:cond delay="2575"/>
                            </p:stCondLst>
                            <p:childTnLst>
                              <p:par>
                                <p:cTn id="21" presetID="35" presetClass="entr" presetSubtype="0" fill="hold" grpId="0" nodeType="afterEffect">
                                  <p:stCondLst>
                                    <p:cond delay="0"/>
                                  </p:stCondLst>
                                  <p:childTnLst>
                                    <p:set>
                                      <p:cBhvr>
                                        <p:cTn id="22" dur="1" fill="hold">
                                          <p:stCondLst>
                                            <p:cond delay="0"/>
                                          </p:stCondLst>
                                        </p:cTn>
                                        <p:tgtEl>
                                          <p:spTgt spid="2052">
                                            <p:txEl>
                                              <p:pRg st="0" end="0"/>
                                            </p:txEl>
                                          </p:spTgt>
                                        </p:tgtEl>
                                        <p:attrNameLst>
                                          <p:attrName>style.visibility</p:attrName>
                                        </p:attrNameLst>
                                      </p:cBhvr>
                                      <p:to>
                                        <p:strVal val="visible"/>
                                      </p:to>
                                    </p:set>
                                    <p:animEffect transition="in" filter="fade">
                                      <p:cBhvr>
                                        <p:cTn id="23" dur="2000"/>
                                        <p:tgtEl>
                                          <p:spTgt spid="2052">
                                            <p:txEl>
                                              <p:pRg st="0" end="0"/>
                                            </p:txEl>
                                          </p:spTgt>
                                        </p:tgtEl>
                                      </p:cBhvr>
                                    </p:animEffect>
                                    <p:anim calcmode="lin" valueType="num">
                                      <p:cBhvr>
                                        <p:cTn id="24" dur="2000" fill="hold"/>
                                        <p:tgtEl>
                                          <p:spTgt spid="2052">
                                            <p:txEl>
                                              <p:pRg st="0" end="0"/>
                                            </p:txEl>
                                          </p:spTgt>
                                        </p:tgtEl>
                                        <p:attrNameLst>
                                          <p:attrName>style.rotation</p:attrName>
                                        </p:attrNameLst>
                                      </p:cBhvr>
                                      <p:tavLst>
                                        <p:tav tm="0">
                                          <p:val>
                                            <p:fltVal val="720"/>
                                          </p:val>
                                        </p:tav>
                                        <p:tav tm="100000">
                                          <p:val>
                                            <p:fltVal val="0"/>
                                          </p:val>
                                        </p:tav>
                                      </p:tavLst>
                                    </p:anim>
                                    <p:anim calcmode="lin" valueType="num">
                                      <p:cBhvr>
                                        <p:cTn id="25" dur="2000" fill="hold"/>
                                        <p:tgtEl>
                                          <p:spTgt spid="2052">
                                            <p:txEl>
                                              <p:pRg st="0" end="0"/>
                                            </p:txEl>
                                          </p:spTgt>
                                        </p:tgtEl>
                                        <p:attrNameLst>
                                          <p:attrName>ppt_h</p:attrName>
                                        </p:attrNameLst>
                                      </p:cBhvr>
                                      <p:tavLst>
                                        <p:tav tm="0">
                                          <p:val>
                                            <p:fltVal val="0"/>
                                          </p:val>
                                        </p:tav>
                                        <p:tav tm="100000">
                                          <p:val>
                                            <p:strVal val="#ppt_h"/>
                                          </p:val>
                                        </p:tav>
                                      </p:tavLst>
                                    </p:anim>
                                    <p:anim calcmode="lin" valueType="num">
                                      <p:cBhvr>
                                        <p:cTn id="26" dur="2000" fill="hold"/>
                                        <p:tgtEl>
                                          <p:spTgt spid="2052">
                                            <p:txEl>
                                              <p:pRg st="0" end="0"/>
                                            </p:txEl>
                                          </p:spTgt>
                                        </p:tgtEl>
                                        <p:attrNameLst>
                                          <p:attrName>ppt_w</p:attrName>
                                        </p:attrNameLst>
                                      </p:cBhvr>
                                      <p:tavLst>
                                        <p:tav tm="0">
                                          <p:val>
                                            <p:fltVal val="0"/>
                                          </p:val>
                                        </p:tav>
                                        <p:tav tm="100000">
                                          <p:val>
                                            <p:strVal val="#ppt_w"/>
                                          </p:val>
                                        </p:tav>
                                      </p:tavLst>
                                    </p:anim>
                                  </p:childTnLst>
                                </p:cTn>
                              </p:par>
                            </p:childTnLst>
                          </p:cTn>
                        </p:par>
                        <p:par>
                          <p:cTn id="27" fill="hold">
                            <p:stCondLst>
                              <p:cond delay="4575"/>
                            </p:stCondLst>
                            <p:childTnLst>
                              <p:par>
                                <p:cTn id="28" presetID="35" presetClass="entr" presetSubtype="0" fill="hold" grpId="0" nodeType="afterEffect">
                                  <p:stCondLst>
                                    <p:cond delay="0"/>
                                  </p:stCondLst>
                                  <p:childTnLst>
                                    <p:set>
                                      <p:cBhvr>
                                        <p:cTn id="29" dur="1" fill="hold">
                                          <p:stCondLst>
                                            <p:cond delay="0"/>
                                          </p:stCondLst>
                                        </p:cTn>
                                        <p:tgtEl>
                                          <p:spTgt spid="2052">
                                            <p:txEl>
                                              <p:pRg st="1" end="1"/>
                                            </p:txEl>
                                          </p:spTgt>
                                        </p:tgtEl>
                                        <p:attrNameLst>
                                          <p:attrName>style.visibility</p:attrName>
                                        </p:attrNameLst>
                                      </p:cBhvr>
                                      <p:to>
                                        <p:strVal val="visible"/>
                                      </p:to>
                                    </p:set>
                                    <p:animEffect transition="in" filter="fade">
                                      <p:cBhvr>
                                        <p:cTn id="30" dur="2000"/>
                                        <p:tgtEl>
                                          <p:spTgt spid="2052">
                                            <p:txEl>
                                              <p:pRg st="1" end="1"/>
                                            </p:txEl>
                                          </p:spTgt>
                                        </p:tgtEl>
                                      </p:cBhvr>
                                    </p:animEffect>
                                    <p:anim calcmode="lin" valueType="num">
                                      <p:cBhvr>
                                        <p:cTn id="31" dur="2000" fill="hold"/>
                                        <p:tgtEl>
                                          <p:spTgt spid="2052">
                                            <p:txEl>
                                              <p:pRg st="1" end="1"/>
                                            </p:txEl>
                                          </p:spTgt>
                                        </p:tgtEl>
                                        <p:attrNameLst>
                                          <p:attrName>style.rotation</p:attrName>
                                        </p:attrNameLst>
                                      </p:cBhvr>
                                      <p:tavLst>
                                        <p:tav tm="0">
                                          <p:val>
                                            <p:fltVal val="720"/>
                                          </p:val>
                                        </p:tav>
                                        <p:tav tm="100000">
                                          <p:val>
                                            <p:fltVal val="0"/>
                                          </p:val>
                                        </p:tav>
                                      </p:tavLst>
                                    </p:anim>
                                    <p:anim calcmode="lin" valueType="num">
                                      <p:cBhvr>
                                        <p:cTn id="32" dur="2000" fill="hold"/>
                                        <p:tgtEl>
                                          <p:spTgt spid="2052">
                                            <p:txEl>
                                              <p:pRg st="1" end="1"/>
                                            </p:txEl>
                                          </p:spTgt>
                                        </p:tgtEl>
                                        <p:attrNameLst>
                                          <p:attrName>ppt_h</p:attrName>
                                        </p:attrNameLst>
                                      </p:cBhvr>
                                      <p:tavLst>
                                        <p:tav tm="0">
                                          <p:val>
                                            <p:fltVal val="0"/>
                                          </p:val>
                                        </p:tav>
                                        <p:tav tm="100000">
                                          <p:val>
                                            <p:strVal val="#ppt_h"/>
                                          </p:val>
                                        </p:tav>
                                      </p:tavLst>
                                    </p:anim>
                                    <p:anim calcmode="lin" valueType="num">
                                      <p:cBhvr>
                                        <p:cTn id="33" dur="2000" fill="hold"/>
                                        <p:tgtEl>
                                          <p:spTgt spid="2052">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autoUpdateAnimBg="0"/>
      <p:bldP spid="205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a:xfrm>
            <a:off x="611188" y="260350"/>
            <a:ext cx="7772400" cy="1203325"/>
          </a:xfrm>
        </p:spPr>
        <p:txBody>
          <a:bodyPr/>
          <a:lstStyle/>
          <a:p>
            <a:r>
              <a:rPr lang="it-IT" sz="5000">
                <a:solidFill>
                  <a:srgbClr val="FF0000"/>
                </a:solidFill>
                <a:latin typeface="Monotype Corsiva" pitchFamily="66" charset="0"/>
              </a:rPr>
              <a:t>LAVORAZIONE DELL’ UVA</a:t>
            </a:r>
          </a:p>
        </p:txBody>
      </p:sp>
      <p:sp>
        <p:nvSpPr>
          <p:cNvPr id="5125" name="Rectangle 5"/>
          <p:cNvSpPr>
            <a:spLocks noGrp="1" noChangeArrowheads="1"/>
          </p:cNvSpPr>
          <p:nvPr>
            <p:ph type="body" sz="half" idx="1"/>
          </p:nvPr>
        </p:nvSpPr>
        <p:spPr>
          <a:xfrm>
            <a:off x="539750" y="1341438"/>
            <a:ext cx="7918450" cy="5111750"/>
          </a:xfrm>
        </p:spPr>
        <p:txBody>
          <a:bodyPr/>
          <a:lstStyle/>
          <a:p>
            <a:pPr>
              <a:lnSpc>
                <a:spcPct val="90000"/>
              </a:lnSpc>
              <a:buFontTx/>
              <a:buNone/>
            </a:pPr>
            <a:endParaRPr lang="it-IT" sz="1800"/>
          </a:p>
          <a:p>
            <a:pPr>
              <a:lnSpc>
                <a:spcPct val="90000"/>
              </a:lnSpc>
              <a:buFontTx/>
              <a:buNone/>
            </a:pPr>
            <a:r>
              <a:rPr lang="it-IT" sz="1800" b="1">
                <a:latin typeface="Monotype Corsiva" pitchFamily="66" charset="0"/>
              </a:rPr>
              <a:t>Per ottenere un buon vino è   indispensabile</a:t>
            </a:r>
            <a:r>
              <a:rPr lang="it-IT" sz="1800" b="1">
                <a:latin typeface="Comic Sans MS" pitchFamily="66" charset="0"/>
              </a:rPr>
              <a:t> </a:t>
            </a:r>
            <a:r>
              <a:rPr lang="it-IT" sz="1800" b="1">
                <a:latin typeface="Monotype Corsiva" pitchFamily="66" charset="0"/>
              </a:rPr>
              <a:t>fare una corretta vendemmia. Portare in cantina un'uva perfetta vuol dire aver concluso una delle parti più importanti della vinificazione. L'uva, infatti, deve essere raccolta a un grado di maturazione ottimale.</a:t>
            </a:r>
          </a:p>
          <a:p>
            <a:pPr>
              <a:lnSpc>
                <a:spcPct val="90000"/>
              </a:lnSpc>
              <a:buFontTx/>
              <a:buNone/>
            </a:pPr>
            <a:r>
              <a:rPr lang="it-IT" sz="1800" b="1">
                <a:latin typeface="Monotype Corsiva" pitchFamily="66" charset="0"/>
              </a:rPr>
              <a:t> Ci sono alcuni metodi di previsione e sistemi di analisi che consentono di stabilire con precisione quando è il momento giusto per raccogliere le uve. Naturalmente bisogna sempre fare i conti con il tempo: il clima del luogo determina la maturazione delle uve e la qualità dell'annata. È necessario decidere quale vino ottenere prima di iniziare la vendemmia. </a:t>
            </a:r>
          </a:p>
          <a:p>
            <a:pPr>
              <a:lnSpc>
                <a:spcPct val="90000"/>
              </a:lnSpc>
              <a:buFontTx/>
              <a:buNone/>
            </a:pPr>
            <a:r>
              <a:rPr lang="it-IT" sz="1800" b="1">
                <a:latin typeface="Monotype Corsiva" pitchFamily="66" charset="0"/>
              </a:rPr>
              <a:t>Per esempio, se raccogliete uve bianche quando la componente acida del frutto è ancora spiccata otterrete vini giovani e dai profumi fragranti. Per le uve rosse, destinate alla produzione di vini molto strutturati, invece, è necessaria una buona quantità di zuccheri uniti a un sostanzioso corredo di acidi e sali minerali. Con le uve aromatiche destinate alla produzione di grandi vini da dessert e meditazione i grappoli restano invece sulla pianta fino a quando saranno appassiti.</a:t>
            </a:r>
          </a:p>
          <a:p>
            <a:pPr>
              <a:lnSpc>
                <a:spcPct val="90000"/>
              </a:lnSpc>
              <a:buFontTx/>
              <a:buNone/>
            </a:pPr>
            <a:r>
              <a:rPr lang="it-IT" sz="1800" b="1">
                <a:latin typeface="Monotype Corsiva" pitchFamily="66" charset="0"/>
              </a:rPr>
              <a:t>I grappoli si raccolgono soprattutto a mano, tagliando quelli migliori, perfettamente maturi, scartando quelli rovinati o acerbi. I grappoli vanno sistemati in cassette non molto grandi, che possano essere trasportate in cantina senza rovinarsi. È sempre più diffusa la vendemmia meccanica, che è meno accurata di quella manuale, ma molto più economica. </a:t>
            </a:r>
            <a:br>
              <a:rPr lang="it-IT" sz="1800" b="1">
                <a:latin typeface="Monotype Corsiva" pitchFamily="66" charset="0"/>
              </a:rPr>
            </a:br>
            <a:endParaRPr lang="it-IT" sz="1800" b="1">
              <a:latin typeface="Monotype Corsiva" pitchFamily="66" charset="0"/>
            </a:endParaRPr>
          </a:p>
          <a:p>
            <a:pPr>
              <a:lnSpc>
                <a:spcPct val="90000"/>
              </a:lnSpc>
              <a:buFontTx/>
              <a:buNone/>
            </a:pPr>
            <a:endParaRPr lang="it-IT" sz="1800" b="1">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Effect transition="in" filter="fade">
                                      <p:cBhvr>
                                        <p:cTn id="7" dur="2000"/>
                                        <p:tgtEl>
                                          <p:spTgt spid="5124"/>
                                        </p:tgtEl>
                                      </p:cBhvr>
                                    </p:animEffect>
                                    <p:anim calcmode="lin" valueType="num">
                                      <p:cBhvr>
                                        <p:cTn id="8" dur="2000" fill="hold"/>
                                        <p:tgtEl>
                                          <p:spTgt spid="5124"/>
                                        </p:tgtEl>
                                        <p:attrNameLst>
                                          <p:attrName>ppt_w</p:attrName>
                                        </p:attrNameLst>
                                      </p:cBhvr>
                                      <p:tavLst>
                                        <p:tav tm="0" fmla="#ppt_w*sin(2.5*pi*$)">
                                          <p:val>
                                            <p:fltVal val="0"/>
                                          </p:val>
                                        </p:tav>
                                        <p:tav tm="100000">
                                          <p:val>
                                            <p:fltVal val="1"/>
                                          </p:val>
                                        </p:tav>
                                      </p:tavLst>
                                    </p:anim>
                                    <p:anim calcmode="lin" valueType="num">
                                      <p:cBhvr>
                                        <p:cTn id="9" dur="2000" fill="hold"/>
                                        <p:tgtEl>
                                          <p:spTgt spid="5124"/>
                                        </p:tgtEl>
                                        <p:attrNameLst>
                                          <p:attrName>ppt_h</p:attrName>
                                        </p:attrNameLst>
                                      </p:cBhvr>
                                      <p:tavLst>
                                        <p:tav tm="0">
                                          <p:val>
                                            <p:strVal val="#ppt_h"/>
                                          </p:val>
                                        </p:tav>
                                        <p:tav tm="100000">
                                          <p:val>
                                            <p:strVal val="#ppt_h"/>
                                          </p:val>
                                        </p:tav>
                                      </p:tavLst>
                                    </p:anim>
                                  </p:childTnLst>
                                </p:cTn>
                              </p:par>
                            </p:childTnLst>
                          </p:cTn>
                        </p:par>
                        <p:par>
                          <p:cTn id="10" fill="hold">
                            <p:stCondLst>
                              <p:cond delay="5600"/>
                            </p:stCondLst>
                            <p:childTnLst>
                              <p:par>
                                <p:cTn id="11" presetID="35" presetClass="entr" presetSubtype="0" fill="hold" nodeType="afterEffect">
                                  <p:stCondLst>
                                    <p:cond delay="0"/>
                                  </p:stCondLst>
                                  <p:childTnLst>
                                    <p:set>
                                      <p:cBhvr>
                                        <p:cTn id="12" dur="1" fill="hold">
                                          <p:stCondLst>
                                            <p:cond delay="0"/>
                                          </p:stCondLst>
                                        </p:cTn>
                                        <p:tgtEl>
                                          <p:spTgt spid="5125">
                                            <p:txEl>
                                              <p:pRg st="1" end="1"/>
                                            </p:txEl>
                                          </p:spTgt>
                                        </p:tgtEl>
                                        <p:attrNameLst>
                                          <p:attrName>style.visibility</p:attrName>
                                        </p:attrNameLst>
                                      </p:cBhvr>
                                      <p:to>
                                        <p:strVal val="visible"/>
                                      </p:to>
                                    </p:set>
                                    <p:animEffect transition="in" filter="fade">
                                      <p:cBhvr>
                                        <p:cTn id="13" dur="2000"/>
                                        <p:tgtEl>
                                          <p:spTgt spid="5125">
                                            <p:txEl>
                                              <p:pRg st="1" end="1"/>
                                            </p:txEl>
                                          </p:spTgt>
                                        </p:tgtEl>
                                      </p:cBhvr>
                                    </p:animEffect>
                                    <p:anim calcmode="lin" valueType="num">
                                      <p:cBhvr>
                                        <p:cTn id="14" dur="2000" fill="hold"/>
                                        <p:tgtEl>
                                          <p:spTgt spid="5125">
                                            <p:txEl>
                                              <p:pRg st="1" end="1"/>
                                            </p:txEl>
                                          </p:spTgt>
                                        </p:tgtEl>
                                        <p:attrNameLst>
                                          <p:attrName>style.rotation</p:attrName>
                                        </p:attrNameLst>
                                      </p:cBhvr>
                                      <p:tavLst>
                                        <p:tav tm="0">
                                          <p:val>
                                            <p:fltVal val="720"/>
                                          </p:val>
                                        </p:tav>
                                        <p:tav tm="100000">
                                          <p:val>
                                            <p:fltVal val="0"/>
                                          </p:val>
                                        </p:tav>
                                      </p:tavLst>
                                    </p:anim>
                                    <p:anim calcmode="lin" valueType="num">
                                      <p:cBhvr>
                                        <p:cTn id="15" dur="2000" fill="hold"/>
                                        <p:tgtEl>
                                          <p:spTgt spid="5125">
                                            <p:txEl>
                                              <p:pRg st="1" end="1"/>
                                            </p:txEl>
                                          </p:spTgt>
                                        </p:tgtEl>
                                        <p:attrNameLst>
                                          <p:attrName>ppt_h</p:attrName>
                                        </p:attrNameLst>
                                      </p:cBhvr>
                                      <p:tavLst>
                                        <p:tav tm="0">
                                          <p:val>
                                            <p:fltVal val="0"/>
                                          </p:val>
                                        </p:tav>
                                        <p:tav tm="100000">
                                          <p:val>
                                            <p:strVal val="#ppt_h"/>
                                          </p:val>
                                        </p:tav>
                                      </p:tavLst>
                                    </p:anim>
                                    <p:anim calcmode="lin" valueType="num">
                                      <p:cBhvr>
                                        <p:cTn id="16" dur="2000" fill="hold"/>
                                        <p:tgtEl>
                                          <p:spTgt spid="5125">
                                            <p:txEl>
                                              <p:pRg st="1" end="1"/>
                                            </p:txEl>
                                          </p:spTgt>
                                        </p:tgtEl>
                                        <p:attrNameLst>
                                          <p:attrName>ppt_w</p:attrName>
                                        </p:attrNameLst>
                                      </p:cBhvr>
                                      <p:tavLst>
                                        <p:tav tm="0">
                                          <p:val>
                                            <p:fltVal val="0"/>
                                          </p:val>
                                        </p:tav>
                                        <p:tav tm="100000">
                                          <p:val>
                                            <p:strVal val="#ppt_w"/>
                                          </p:val>
                                        </p:tav>
                                      </p:tavLst>
                                    </p:anim>
                                  </p:childTnLst>
                                </p:cTn>
                              </p:par>
                            </p:childTnLst>
                          </p:cTn>
                        </p:par>
                        <p:par>
                          <p:cTn id="17" fill="hold">
                            <p:stCondLst>
                              <p:cond delay="7600"/>
                            </p:stCondLst>
                            <p:childTnLst>
                              <p:par>
                                <p:cTn id="18" presetID="35" presetClass="entr" presetSubtype="0" fill="hold" nodeType="afterEffect">
                                  <p:stCondLst>
                                    <p:cond delay="0"/>
                                  </p:stCondLst>
                                  <p:childTnLst>
                                    <p:set>
                                      <p:cBhvr>
                                        <p:cTn id="19" dur="1" fill="hold">
                                          <p:stCondLst>
                                            <p:cond delay="0"/>
                                          </p:stCondLst>
                                        </p:cTn>
                                        <p:tgtEl>
                                          <p:spTgt spid="5125">
                                            <p:txEl>
                                              <p:pRg st="2" end="2"/>
                                            </p:txEl>
                                          </p:spTgt>
                                        </p:tgtEl>
                                        <p:attrNameLst>
                                          <p:attrName>style.visibility</p:attrName>
                                        </p:attrNameLst>
                                      </p:cBhvr>
                                      <p:to>
                                        <p:strVal val="visible"/>
                                      </p:to>
                                    </p:set>
                                    <p:animEffect transition="in" filter="fade">
                                      <p:cBhvr>
                                        <p:cTn id="20" dur="2000"/>
                                        <p:tgtEl>
                                          <p:spTgt spid="5125">
                                            <p:txEl>
                                              <p:pRg st="2" end="2"/>
                                            </p:txEl>
                                          </p:spTgt>
                                        </p:tgtEl>
                                      </p:cBhvr>
                                    </p:animEffect>
                                    <p:anim calcmode="lin" valueType="num">
                                      <p:cBhvr>
                                        <p:cTn id="21" dur="2000" fill="hold"/>
                                        <p:tgtEl>
                                          <p:spTgt spid="5125">
                                            <p:txEl>
                                              <p:pRg st="2" end="2"/>
                                            </p:txEl>
                                          </p:spTgt>
                                        </p:tgtEl>
                                        <p:attrNameLst>
                                          <p:attrName>style.rotation</p:attrName>
                                        </p:attrNameLst>
                                      </p:cBhvr>
                                      <p:tavLst>
                                        <p:tav tm="0">
                                          <p:val>
                                            <p:fltVal val="720"/>
                                          </p:val>
                                        </p:tav>
                                        <p:tav tm="100000">
                                          <p:val>
                                            <p:fltVal val="0"/>
                                          </p:val>
                                        </p:tav>
                                      </p:tavLst>
                                    </p:anim>
                                    <p:anim calcmode="lin" valueType="num">
                                      <p:cBhvr>
                                        <p:cTn id="22" dur="2000" fill="hold"/>
                                        <p:tgtEl>
                                          <p:spTgt spid="5125">
                                            <p:txEl>
                                              <p:pRg st="2" end="2"/>
                                            </p:txEl>
                                          </p:spTgt>
                                        </p:tgtEl>
                                        <p:attrNameLst>
                                          <p:attrName>ppt_h</p:attrName>
                                        </p:attrNameLst>
                                      </p:cBhvr>
                                      <p:tavLst>
                                        <p:tav tm="0">
                                          <p:val>
                                            <p:fltVal val="0"/>
                                          </p:val>
                                        </p:tav>
                                        <p:tav tm="100000">
                                          <p:val>
                                            <p:strVal val="#ppt_h"/>
                                          </p:val>
                                        </p:tav>
                                      </p:tavLst>
                                    </p:anim>
                                    <p:anim calcmode="lin" valueType="num">
                                      <p:cBhvr>
                                        <p:cTn id="23" dur="2000" fill="hold"/>
                                        <p:tgtEl>
                                          <p:spTgt spid="5125">
                                            <p:txEl>
                                              <p:pRg st="2" end="2"/>
                                            </p:txEl>
                                          </p:spTgt>
                                        </p:tgtEl>
                                        <p:attrNameLst>
                                          <p:attrName>ppt_w</p:attrName>
                                        </p:attrNameLst>
                                      </p:cBhvr>
                                      <p:tavLst>
                                        <p:tav tm="0">
                                          <p:val>
                                            <p:fltVal val="0"/>
                                          </p:val>
                                        </p:tav>
                                        <p:tav tm="100000">
                                          <p:val>
                                            <p:strVal val="#ppt_w"/>
                                          </p:val>
                                        </p:tav>
                                      </p:tavLst>
                                    </p:anim>
                                  </p:childTnLst>
                                </p:cTn>
                              </p:par>
                            </p:childTnLst>
                          </p:cTn>
                        </p:par>
                        <p:par>
                          <p:cTn id="24" fill="hold">
                            <p:stCondLst>
                              <p:cond delay="9600"/>
                            </p:stCondLst>
                            <p:childTnLst>
                              <p:par>
                                <p:cTn id="25" presetID="35" presetClass="entr" presetSubtype="0" fill="hold" nodeType="afterEffect">
                                  <p:stCondLst>
                                    <p:cond delay="0"/>
                                  </p:stCondLst>
                                  <p:childTnLst>
                                    <p:set>
                                      <p:cBhvr>
                                        <p:cTn id="26" dur="1" fill="hold">
                                          <p:stCondLst>
                                            <p:cond delay="0"/>
                                          </p:stCondLst>
                                        </p:cTn>
                                        <p:tgtEl>
                                          <p:spTgt spid="5125">
                                            <p:txEl>
                                              <p:pRg st="3" end="3"/>
                                            </p:txEl>
                                          </p:spTgt>
                                        </p:tgtEl>
                                        <p:attrNameLst>
                                          <p:attrName>style.visibility</p:attrName>
                                        </p:attrNameLst>
                                      </p:cBhvr>
                                      <p:to>
                                        <p:strVal val="visible"/>
                                      </p:to>
                                    </p:set>
                                    <p:animEffect transition="in" filter="fade">
                                      <p:cBhvr>
                                        <p:cTn id="27" dur="2000"/>
                                        <p:tgtEl>
                                          <p:spTgt spid="5125">
                                            <p:txEl>
                                              <p:pRg st="3" end="3"/>
                                            </p:txEl>
                                          </p:spTgt>
                                        </p:tgtEl>
                                      </p:cBhvr>
                                    </p:animEffect>
                                    <p:anim calcmode="lin" valueType="num">
                                      <p:cBhvr>
                                        <p:cTn id="28" dur="2000" fill="hold"/>
                                        <p:tgtEl>
                                          <p:spTgt spid="5125">
                                            <p:txEl>
                                              <p:pRg st="3" end="3"/>
                                            </p:txEl>
                                          </p:spTgt>
                                        </p:tgtEl>
                                        <p:attrNameLst>
                                          <p:attrName>style.rotation</p:attrName>
                                        </p:attrNameLst>
                                      </p:cBhvr>
                                      <p:tavLst>
                                        <p:tav tm="0">
                                          <p:val>
                                            <p:fltVal val="720"/>
                                          </p:val>
                                        </p:tav>
                                        <p:tav tm="100000">
                                          <p:val>
                                            <p:fltVal val="0"/>
                                          </p:val>
                                        </p:tav>
                                      </p:tavLst>
                                    </p:anim>
                                    <p:anim calcmode="lin" valueType="num">
                                      <p:cBhvr>
                                        <p:cTn id="29" dur="2000" fill="hold"/>
                                        <p:tgtEl>
                                          <p:spTgt spid="5125">
                                            <p:txEl>
                                              <p:pRg st="3" end="3"/>
                                            </p:txEl>
                                          </p:spTgt>
                                        </p:tgtEl>
                                        <p:attrNameLst>
                                          <p:attrName>ppt_h</p:attrName>
                                        </p:attrNameLst>
                                      </p:cBhvr>
                                      <p:tavLst>
                                        <p:tav tm="0">
                                          <p:val>
                                            <p:fltVal val="0"/>
                                          </p:val>
                                        </p:tav>
                                        <p:tav tm="100000">
                                          <p:val>
                                            <p:strVal val="#ppt_h"/>
                                          </p:val>
                                        </p:tav>
                                      </p:tavLst>
                                    </p:anim>
                                    <p:anim calcmode="lin" valueType="num">
                                      <p:cBhvr>
                                        <p:cTn id="30" dur="2000" fill="hold"/>
                                        <p:tgtEl>
                                          <p:spTgt spid="5125">
                                            <p:txEl>
                                              <p:pRg st="3" end="3"/>
                                            </p:txEl>
                                          </p:spTgt>
                                        </p:tgtEl>
                                        <p:attrNameLst>
                                          <p:attrName>ppt_w</p:attrName>
                                        </p:attrNameLst>
                                      </p:cBhvr>
                                      <p:tavLst>
                                        <p:tav tm="0">
                                          <p:val>
                                            <p:fltVal val="0"/>
                                          </p:val>
                                        </p:tav>
                                        <p:tav tm="100000">
                                          <p:val>
                                            <p:strVal val="#ppt_w"/>
                                          </p:val>
                                        </p:tav>
                                      </p:tavLst>
                                    </p:anim>
                                  </p:childTnLst>
                                </p:cTn>
                              </p:par>
                            </p:childTnLst>
                          </p:cTn>
                        </p:par>
                        <p:par>
                          <p:cTn id="31" fill="hold">
                            <p:stCondLst>
                              <p:cond delay="11600"/>
                            </p:stCondLst>
                            <p:childTnLst>
                              <p:par>
                                <p:cTn id="32" presetID="35" presetClass="entr" presetSubtype="0" fill="hold" nodeType="afterEffect">
                                  <p:stCondLst>
                                    <p:cond delay="0"/>
                                  </p:stCondLst>
                                  <p:childTnLst>
                                    <p:set>
                                      <p:cBhvr>
                                        <p:cTn id="33" dur="1" fill="hold">
                                          <p:stCondLst>
                                            <p:cond delay="0"/>
                                          </p:stCondLst>
                                        </p:cTn>
                                        <p:tgtEl>
                                          <p:spTgt spid="5125">
                                            <p:txEl>
                                              <p:pRg st="4" end="4"/>
                                            </p:txEl>
                                          </p:spTgt>
                                        </p:tgtEl>
                                        <p:attrNameLst>
                                          <p:attrName>style.visibility</p:attrName>
                                        </p:attrNameLst>
                                      </p:cBhvr>
                                      <p:to>
                                        <p:strVal val="visible"/>
                                      </p:to>
                                    </p:set>
                                    <p:animEffect transition="in" filter="fade">
                                      <p:cBhvr>
                                        <p:cTn id="34" dur="2000"/>
                                        <p:tgtEl>
                                          <p:spTgt spid="5125">
                                            <p:txEl>
                                              <p:pRg st="4" end="4"/>
                                            </p:txEl>
                                          </p:spTgt>
                                        </p:tgtEl>
                                      </p:cBhvr>
                                    </p:animEffect>
                                    <p:anim calcmode="lin" valueType="num">
                                      <p:cBhvr>
                                        <p:cTn id="35" dur="2000" fill="hold"/>
                                        <p:tgtEl>
                                          <p:spTgt spid="5125">
                                            <p:txEl>
                                              <p:pRg st="4" end="4"/>
                                            </p:txEl>
                                          </p:spTgt>
                                        </p:tgtEl>
                                        <p:attrNameLst>
                                          <p:attrName>style.rotation</p:attrName>
                                        </p:attrNameLst>
                                      </p:cBhvr>
                                      <p:tavLst>
                                        <p:tav tm="0">
                                          <p:val>
                                            <p:fltVal val="720"/>
                                          </p:val>
                                        </p:tav>
                                        <p:tav tm="100000">
                                          <p:val>
                                            <p:fltVal val="0"/>
                                          </p:val>
                                        </p:tav>
                                      </p:tavLst>
                                    </p:anim>
                                    <p:anim calcmode="lin" valueType="num">
                                      <p:cBhvr>
                                        <p:cTn id="36" dur="2000" fill="hold"/>
                                        <p:tgtEl>
                                          <p:spTgt spid="5125">
                                            <p:txEl>
                                              <p:pRg st="4" end="4"/>
                                            </p:txEl>
                                          </p:spTgt>
                                        </p:tgtEl>
                                        <p:attrNameLst>
                                          <p:attrName>ppt_h</p:attrName>
                                        </p:attrNameLst>
                                      </p:cBhvr>
                                      <p:tavLst>
                                        <p:tav tm="0">
                                          <p:val>
                                            <p:fltVal val="0"/>
                                          </p:val>
                                        </p:tav>
                                        <p:tav tm="100000">
                                          <p:val>
                                            <p:strVal val="#ppt_h"/>
                                          </p:val>
                                        </p:tav>
                                      </p:tavLst>
                                    </p:anim>
                                    <p:anim calcmode="lin" valueType="num">
                                      <p:cBhvr>
                                        <p:cTn id="37" dur="2000" fill="hold"/>
                                        <p:tgtEl>
                                          <p:spTgt spid="5125">
                                            <p:txEl>
                                              <p:pRg st="4" end="4"/>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a:xfrm>
            <a:off x="611188" y="0"/>
            <a:ext cx="7772400" cy="1008063"/>
          </a:xfrm>
        </p:spPr>
        <p:txBody>
          <a:bodyPr/>
          <a:lstStyle/>
          <a:p>
            <a:r>
              <a:rPr lang="it-IT" sz="5000">
                <a:solidFill>
                  <a:srgbClr val="FF0000"/>
                </a:solidFill>
                <a:latin typeface="Monotype Corsiva" pitchFamily="66" charset="0"/>
              </a:rPr>
              <a:t>COME SI PRODUCE IL VINO</a:t>
            </a:r>
          </a:p>
        </p:txBody>
      </p:sp>
      <p:sp>
        <p:nvSpPr>
          <p:cNvPr id="18437" name="Rectangle 5"/>
          <p:cNvSpPr>
            <a:spLocks noGrp="1" noChangeArrowheads="1"/>
          </p:cNvSpPr>
          <p:nvPr>
            <p:ph type="body" sz="half" idx="1"/>
          </p:nvPr>
        </p:nvSpPr>
        <p:spPr>
          <a:xfrm>
            <a:off x="0" y="908050"/>
            <a:ext cx="4859338" cy="5616575"/>
          </a:xfrm>
        </p:spPr>
        <p:txBody>
          <a:bodyPr/>
          <a:lstStyle/>
          <a:p>
            <a:pPr>
              <a:lnSpc>
                <a:spcPct val="80000"/>
              </a:lnSpc>
              <a:buFontTx/>
              <a:buNone/>
            </a:pPr>
            <a:r>
              <a:rPr lang="it-IT" sz="2200" b="1" dirty="0"/>
              <a:t>      </a:t>
            </a:r>
            <a:r>
              <a:rPr lang="it-IT" sz="2200" b="1" dirty="0">
                <a:solidFill>
                  <a:srgbClr val="FF0000"/>
                </a:solidFill>
                <a:latin typeface="Monotype Corsiva" pitchFamily="66" charset="0"/>
              </a:rPr>
              <a:t>1. Pigiatura</a:t>
            </a:r>
            <a:r>
              <a:rPr lang="it-IT" sz="2200" b="1" dirty="0">
                <a:latin typeface="Monotype Corsiva" pitchFamily="66" charset="0"/>
              </a:rPr>
              <a:t> </a:t>
            </a:r>
            <a:br>
              <a:rPr lang="it-IT" sz="2200" b="1" dirty="0">
                <a:latin typeface="Monotype Corsiva" pitchFamily="66" charset="0"/>
              </a:rPr>
            </a:br>
            <a:r>
              <a:rPr lang="it-IT" sz="2200" b="1" dirty="0">
                <a:latin typeface="Monotype Corsiva" pitchFamily="66" charset="0"/>
              </a:rPr>
              <a:t>Nelle normali pigiature gli acini dell'uva vengono pressati delicatamente da una pressa (spremitura soffice) per evitare che le bucce cedano colore al mosto. </a:t>
            </a:r>
            <a:br>
              <a:rPr lang="it-IT" sz="2200" b="1" dirty="0">
                <a:latin typeface="Monotype Corsiva" pitchFamily="66" charset="0"/>
              </a:rPr>
            </a:br>
            <a:endParaRPr lang="it-IT" sz="2200" b="1" dirty="0">
              <a:latin typeface="Monotype Corsiva" pitchFamily="66" charset="0"/>
            </a:endParaRPr>
          </a:p>
          <a:p>
            <a:pPr>
              <a:lnSpc>
                <a:spcPct val="80000"/>
              </a:lnSpc>
              <a:buFontTx/>
              <a:buNone/>
            </a:pPr>
            <a:r>
              <a:rPr lang="it-IT" sz="2200" b="1" dirty="0">
                <a:latin typeface="Monotype Corsiva" pitchFamily="66" charset="0"/>
              </a:rPr>
              <a:t>     </a:t>
            </a:r>
            <a:r>
              <a:rPr lang="it-IT" sz="2200" b="1" dirty="0">
                <a:solidFill>
                  <a:srgbClr val="FF0000"/>
                </a:solidFill>
                <a:latin typeface="Monotype Corsiva" pitchFamily="66" charset="0"/>
              </a:rPr>
              <a:t>2. Macerazione</a:t>
            </a:r>
            <a:r>
              <a:rPr lang="it-IT" sz="2200" b="1" dirty="0">
                <a:latin typeface="Monotype Corsiva" pitchFamily="66" charset="0"/>
              </a:rPr>
              <a:t/>
            </a:r>
            <a:br>
              <a:rPr lang="it-IT" sz="2200" b="1" dirty="0">
                <a:latin typeface="Monotype Corsiva" pitchFamily="66" charset="0"/>
              </a:rPr>
            </a:br>
            <a:r>
              <a:rPr lang="it-IT" sz="2200" b="1" dirty="0">
                <a:latin typeface="Monotype Corsiva" pitchFamily="66" charset="0"/>
              </a:rPr>
              <a:t>La maggior parte delle sostanze aromatiche sono contenute nelle bucce e perciò, in qualche caso si effettua una rapida macerazione. In pratica si consente che le bucce restino a contatto con il mosto, cioè il succo d'uva risultato dalla pigiatura.</a:t>
            </a:r>
            <a:br>
              <a:rPr lang="it-IT" sz="2200" b="1" dirty="0">
                <a:latin typeface="Monotype Corsiva" pitchFamily="66" charset="0"/>
              </a:rPr>
            </a:br>
            <a:r>
              <a:rPr lang="it-IT" sz="2200" b="1" dirty="0">
                <a:latin typeface="Monotype Corsiva" pitchFamily="66" charset="0"/>
              </a:rPr>
              <a:t>     </a:t>
            </a:r>
          </a:p>
          <a:p>
            <a:pPr>
              <a:lnSpc>
                <a:spcPct val="80000"/>
              </a:lnSpc>
              <a:buFontTx/>
              <a:buNone/>
            </a:pPr>
            <a:r>
              <a:rPr lang="it-IT" sz="2200" b="1" dirty="0">
                <a:latin typeface="Monotype Corsiva" pitchFamily="66" charset="0"/>
              </a:rPr>
              <a:t>      </a:t>
            </a:r>
            <a:r>
              <a:rPr lang="it-IT" sz="2200" b="1" dirty="0">
                <a:solidFill>
                  <a:srgbClr val="FF9900"/>
                </a:solidFill>
                <a:latin typeface="Monotype Corsiva" pitchFamily="66" charset="0"/>
              </a:rPr>
              <a:t>3. Fermentazione</a:t>
            </a:r>
            <a:br>
              <a:rPr lang="it-IT" sz="2200" b="1" dirty="0">
                <a:solidFill>
                  <a:srgbClr val="FF9900"/>
                </a:solidFill>
                <a:latin typeface="Monotype Corsiva" pitchFamily="66" charset="0"/>
              </a:rPr>
            </a:br>
            <a:r>
              <a:rPr lang="it-IT" sz="2200" b="1" dirty="0">
                <a:latin typeface="Monotype Corsiva" pitchFamily="66" charset="0"/>
              </a:rPr>
              <a:t>Il mosto, pulito dai sedimenti, viene messo in un recipiente di acciaio inox, dove ha inizio la fermentazione (la trasformazione degli zuccheri in alcol e anidride carbonica).</a:t>
            </a:r>
            <a:br>
              <a:rPr lang="it-IT" sz="2200" b="1" dirty="0">
                <a:latin typeface="Monotype Corsiva" pitchFamily="66" charset="0"/>
              </a:rPr>
            </a:br>
            <a:r>
              <a:rPr lang="it-IT" sz="2000" dirty="0"/>
              <a:t/>
            </a:r>
            <a:br>
              <a:rPr lang="it-IT" sz="2000" dirty="0"/>
            </a:br>
            <a:endParaRPr lang="it-IT" sz="2000" dirty="0"/>
          </a:p>
        </p:txBody>
      </p:sp>
      <p:pic>
        <p:nvPicPr>
          <p:cNvPr id="18440" name="Picture 8" descr="chianti_vendemmiaX"/>
          <p:cNvPicPr>
            <a:picLocks noGrp="1" noChangeAspect="1" noChangeArrowheads="1"/>
          </p:cNvPicPr>
          <p:nvPr>
            <p:ph sz="quarter" idx="2"/>
          </p:nvPr>
        </p:nvPicPr>
        <p:blipFill>
          <a:blip r:embed="rId2"/>
          <a:srcRect/>
          <a:stretch>
            <a:fillRect/>
          </a:stretch>
        </p:blipFill>
        <p:spPr>
          <a:xfrm>
            <a:off x="5148263" y="1052513"/>
            <a:ext cx="3752850" cy="2549525"/>
          </a:xfrm>
          <a:noFill/>
          <a:ln/>
        </p:spPr>
      </p:pic>
      <p:pic>
        <p:nvPicPr>
          <p:cNvPr id="18441" name="Picture 9" descr="pagina-speciale-uva"/>
          <p:cNvPicPr>
            <a:picLocks noGrp="1" noChangeAspect="1" noChangeArrowheads="1"/>
          </p:cNvPicPr>
          <p:nvPr>
            <p:ph sz="quarter" idx="3"/>
          </p:nvPr>
        </p:nvPicPr>
        <p:blipFill>
          <a:blip r:embed="rId3"/>
          <a:srcRect/>
          <a:stretch>
            <a:fillRect/>
          </a:stretch>
        </p:blipFill>
        <p:spPr>
          <a:xfrm>
            <a:off x="5148263" y="3716338"/>
            <a:ext cx="3744912" cy="2743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800" decel="100000"/>
                                        <p:tgtEl>
                                          <p:spTgt spid="18436"/>
                                        </p:tgtEl>
                                      </p:cBhvr>
                                    </p:animEffect>
                                    <p:anim calcmode="lin" valueType="num">
                                      <p:cBhvr>
                                        <p:cTn id="8" dur="800" decel="100000" fill="hold"/>
                                        <p:tgtEl>
                                          <p:spTgt spid="18436"/>
                                        </p:tgtEl>
                                        <p:attrNameLst>
                                          <p:attrName>style.rotation</p:attrName>
                                        </p:attrNameLst>
                                      </p:cBhvr>
                                      <p:tavLst>
                                        <p:tav tm="0">
                                          <p:val>
                                            <p:fltVal val="-90"/>
                                          </p:val>
                                        </p:tav>
                                        <p:tav tm="100000">
                                          <p:val>
                                            <p:fltVal val="0"/>
                                          </p:val>
                                        </p:tav>
                                      </p:tavLst>
                                    </p:anim>
                                    <p:anim calcmode="lin" valueType="num">
                                      <p:cBhvr>
                                        <p:cTn id="9" dur="800" decel="100000" fill="hold"/>
                                        <p:tgtEl>
                                          <p:spTgt spid="18436"/>
                                        </p:tgtEl>
                                        <p:attrNameLst>
                                          <p:attrName>ppt_x</p:attrName>
                                        </p:attrNameLst>
                                      </p:cBhvr>
                                      <p:tavLst>
                                        <p:tav tm="0">
                                          <p:val>
                                            <p:strVal val="#ppt_x+0.4"/>
                                          </p:val>
                                        </p:tav>
                                        <p:tav tm="100000">
                                          <p:val>
                                            <p:strVal val="#ppt_x-0.05"/>
                                          </p:val>
                                        </p:tav>
                                      </p:tavLst>
                                    </p:anim>
                                    <p:anim calcmode="lin" valueType="num">
                                      <p:cBhvr>
                                        <p:cTn id="10" dur="800" decel="100000" fill="hold"/>
                                        <p:tgtEl>
                                          <p:spTgt spid="1843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nodeType="afterEffect">
                                  <p:stCondLst>
                                    <p:cond delay="0"/>
                                  </p:stCondLst>
                                  <p:childTnLst>
                                    <p:set>
                                      <p:cBhvr>
                                        <p:cTn id="15" dur="1" fill="hold">
                                          <p:stCondLst>
                                            <p:cond delay="0"/>
                                          </p:stCondLst>
                                        </p:cTn>
                                        <p:tgtEl>
                                          <p:spTgt spid="18437">
                                            <p:txEl>
                                              <p:pRg st="0" end="0"/>
                                            </p:txEl>
                                          </p:spTgt>
                                        </p:tgtEl>
                                        <p:attrNameLst>
                                          <p:attrName>style.visibility</p:attrName>
                                        </p:attrNameLst>
                                      </p:cBhvr>
                                      <p:to>
                                        <p:strVal val="visible"/>
                                      </p:to>
                                    </p:set>
                                    <p:anim calcmode="lin" valueType="num">
                                      <p:cBhvr>
                                        <p:cTn id="16" dur="1000" fill="hold"/>
                                        <p:tgtEl>
                                          <p:spTgt spid="18437">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8437">
                                            <p:txEl>
                                              <p:pRg st="0" end="0"/>
                                            </p:txEl>
                                          </p:spTgt>
                                        </p:tgtEl>
                                        <p:attrNameLst>
                                          <p:attrName>ppt_h</p:attrName>
                                        </p:attrNameLst>
                                      </p:cBhvr>
                                      <p:tavLst>
                                        <p:tav tm="0">
                                          <p:val>
                                            <p:fltVal val="0"/>
                                          </p:val>
                                        </p:tav>
                                        <p:tav tm="100000">
                                          <p:val>
                                            <p:strVal val="#ppt_h"/>
                                          </p:val>
                                        </p:tav>
                                      </p:tavLst>
                                    </p:anim>
                                    <p:anim calcmode="lin" valueType="num">
                                      <p:cBhvr>
                                        <p:cTn id="18" dur="1000" fill="hold"/>
                                        <p:tgtEl>
                                          <p:spTgt spid="1843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8437">
                                            <p:txEl>
                                              <p:pRg st="0" end="0"/>
                                            </p:txEl>
                                          </p:spTgt>
                                        </p:tgtEl>
                                        <p:attrNameLst>
                                          <p:attrName>ppt_y</p:attrName>
                                        </p:attrNameLst>
                                      </p:cBhvr>
                                      <p:tavLst>
                                        <p:tav tm="0" fmla="#ppt_y+(sin(-2*pi*(1-$))*-#ppt_x+cos(-2*pi*(1-$))*(1-#ppt_y))*(1-$)">
                                          <p:val>
                                            <p:fltVal val="0"/>
                                          </p:val>
                                        </p:tav>
                                        <p:tav tm="100000">
                                          <p:val>
                                            <p:fltVal val="1"/>
                                          </p:val>
                                        </p:tav>
                                      </p:tavLst>
                                    </p:anim>
                                  </p:childTnLst>
                                </p:cTn>
                              </p:par>
                              <p:par>
                                <p:cTn id="20" presetID="6" presetClass="entr" presetSubtype="16" fill="hold" nodeType="withEffect">
                                  <p:stCondLst>
                                    <p:cond delay="0"/>
                                  </p:stCondLst>
                                  <p:childTnLst>
                                    <p:set>
                                      <p:cBhvr>
                                        <p:cTn id="21" dur="1" fill="hold">
                                          <p:stCondLst>
                                            <p:cond delay="0"/>
                                          </p:stCondLst>
                                        </p:cTn>
                                        <p:tgtEl>
                                          <p:spTgt spid="18440"/>
                                        </p:tgtEl>
                                        <p:attrNameLst>
                                          <p:attrName>style.visibility</p:attrName>
                                        </p:attrNameLst>
                                      </p:cBhvr>
                                      <p:to>
                                        <p:strVal val="visible"/>
                                      </p:to>
                                    </p:set>
                                    <p:animEffect transition="in" filter="circle(in)">
                                      <p:cBhvr>
                                        <p:cTn id="22" dur="2000"/>
                                        <p:tgtEl>
                                          <p:spTgt spid="18440"/>
                                        </p:tgtEl>
                                      </p:cBhvr>
                                    </p:animEffect>
                                  </p:childTnLst>
                                </p:cTn>
                              </p:par>
                            </p:childTnLst>
                          </p:cTn>
                        </p:par>
                        <p:par>
                          <p:cTn id="23" fill="hold">
                            <p:stCondLst>
                              <p:cond delay="3000"/>
                            </p:stCondLst>
                            <p:childTnLst>
                              <p:par>
                                <p:cTn id="24" presetID="15" presetClass="entr" presetSubtype="0" fill="hold" nodeType="afterEffect">
                                  <p:stCondLst>
                                    <p:cond delay="0"/>
                                  </p:stCondLst>
                                  <p:childTnLst>
                                    <p:set>
                                      <p:cBhvr>
                                        <p:cTn id="25" dur="1" fill="hold">
                                          <p:stCondLst>
                                            <p:cond delay="0"/>
                                          </p:stCondLst>
                                        </p:cTn>
                                        <p:tgtEl>
                                          <p:spTgt spid="18437">
                                            <p:txEl>
                                              <p:pRg st="1" end="1"/>
                                            </p:txEl>
                                          </p:spTgt>
                                        </p:tgtEl>
                                        <p:attrNameLst>
                                          <p:attrName>style.visibility</p:attrName>
                                        </p:attrNameLst>
                                      </p:cBhvr>
                                      <p:to>
                                        <p:strVal val="visible"/>
                                      </p:to>
                                    </p:set>
                                    <p:anim calcmode="lin" valueType="num">
                                      <p:cBhvr>
                                        <p:cTn id="26" dur="1000" fill="hold"/>
                                        <p:tgtEl>
                                          <p:spTgt spid="18437">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18437">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1843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8437">
                                            <p:txEl>
                                              <p:pRg st="1" end="1"/>
                                            </p:txEl>
                                          </p:spTgt>
                                        </p:tgtEl>
                                        <p:attrNameLst>
                                          <p:attrName>ppt_y</p:attrName>
                                        </p:attrNameLst>
                                      </p:cBhvr>
                                      <p:tavLst>
                                        <p:tav tm="0" fmla="#ppt_y+(sin(-2*pi*(1-$))*-#ppt_x+cos(-2*pi*(1-$))*(1-#ppt_y))*(1-$)">
                                          <p:val>
                                            <p:fltVal val="0"/>
                                          </p:val>
                                        </p:tav>
                                        <p:tav tm="100000">
                                          <p:val>
                                            <p:fltVal val="1"/>
                                          </p:val>
                                        </p:tav>
                                      </p:tavLst>
                                    </p:anim>
                                  </p:childTnLst>
                                </p:cTn>
                              </p:par>
                              <p:par>
                                <p:cTn id="30" presetID="6" presetClass="entr" presetSubtype="16" fill="hold" nodeType="withEffect">
                                  <p:stCondLst>
                                    <p:cond delay="0"/>
                                  </p:stCondLst>
                                  <p:childTnLst>
                                    <p:set>
                                      <p:cBhvr>
                                        <p:cTn id="31" dur="1" fill="hold">
                                          <p:stCondLst>
                                            <p:cond delay="0"/>
                                          </p:stCondLst>
                                        </p:cTn>
                                        <p:tgtEl>
                                          <p:spTgt spid="18441"/>
                                        </p:tgtEl>
                                        <p:attrNameLst>
                                          <p:attrName>style.visibility</p:attrName>
                                        </p:attrNameLst>
                                      </p:cBhvr>
                                      <p:to>
                                        <p:strVal val="visible"/>
                                      </p:to>
                                    </p:set>
                                    <p:animEffect transition="in" filter="circle(in)">
                                      <p:cBhvr>
                                        <p:cTn id="32" dur="2000"/>
                                        <p:tgtEl>
                                          <p:spTgt spid="18441"/>
                                        </p:tgtEl>
                                      </p:cBhvr>
                                    </p:animEffect>
                                  </p:childTnLst>
                                </p:cTn>
                              </p:par>
                            </p:childTnLst>
                          </p:cTn>
                        </p:par>
                        <p:par>
                          <p:cTn id="33" fill="hold">
                            <p:stCondLst>
                              <p:cond delay="5000"/>
                            </p:stCondLst>
                            <p:childTnLst>
                              <p:par>
                                <p:cTn id="34" presetID="15" presetClass="entr" presetSubtype="0" fill="hold" nodeType="afterEffect">
                                  <p:stCondLst>
                                    <p:cond delay="0"/>
                                  </p:stCondLst>
                                  <p:childTnLst>
                                    <p:set>
                                      <p:cBhvr>
                                        <p:cTn id="35" dur="1" fill="hold">
                                          <p:stCondLst>
                                            <p:cond delay="0"/>
                                          </p:stCondLst>
                                        </p:cTn>
                                        <p:tgtEl>
                                          <p:spTgt spid="18437">
                                            <p:txEl>
                                              <p:pRg st="2" end="2"/>
                                            </p:txEl>
                                          </p:spTgt>
                                        </p:tgtEl>
                                        <p:attrNameLst>
                                          <p:attrName>style.visibility</p:attrName>
                                        </p:attrNameLst>
                                      </p:cBhvr>
                                      <p:to>
                                        <p:strVal val="visible"/>
                                      </p:to>
                                    </p:set>
                                    <p:anim calcmode="lin" valueType="num">
                                      <p:cBhvr>
                                        <p:cTn id="36" dur="1000" fill="hold"/>
                                        <p:tgtEl>
                                          <p:spTgt spid="18437">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18437">
                                            <p:txEl>
                                              <p:pRg st="2" end="2"/>
                                            </p:txEl>
                                          </p:spTgt>
                                        </p:tgtEl>
                                        <p:attrNameLst>
                                          <p:attrName>ppt_h</p:attrName>
                                        </p:attrNameLst>
                                      </p:cBhvr>
                                      <p:tavLst>
                                        <p:tav tm="0">
                                          <p:val>
                                            <p:fltVal val="0"/>
                                          </p:val>
                                        </p:tav>
                                        <p:tav tm="100000">
                                          <p:val>
                                            <p:strVal val="#ppt_h"/>
                                          </p:val>
                                        </p:tav>
                                      </p:tavLst>
                                    </p:anim>
                                    <p:anim calcmode="lin" valueType="num">
                                      <p:cBhvr>
                                        <p:cTn id="38" dur="1000" fill="hold"/>
                                        <p:tgtEl>
                                          <p:spTgt spid="18437">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8437">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85720" y="285728"/>
            <a:ext cx="3008313" cy="714356"/>
          </a:xfrm>
        </p:spPr>
        <p:txBody>
          <a:bodyPr>
            <a:noAutofit/>
          </a:bodyPr>
          <a:lstStyle/>
          <a:p>
            <a:r>
              <a:rPr lang="it-IT" sz="4800" dirty="0" smtClean="0"/>
              <a:t>L</a:t>
            </a:r>
            <a:r>
              <a:rPr lang="it-IT" sz="4400" dirty="0" smtClean="0"/>
              <a:t>a</a:t>
            </a:r>
            <a:r>
              <a:rPr lang="it-IT" sz="4800" dirty="0" smtClean="0"/>
              <a:t> </a:t>
            </a:r>
            <a:r>
              <a:rPr lang="it-IT" sz="4000" dirty="0" smtClean="0"/>
              <a:t>Storia</a:t>
            </a:r>
            <a:endParaRPr lang="it-IT" sz="4800" dirty="0"/>
          </a:p>
        </p:txBody>
      </p:sp>
      <p:pic>
        <p:nvPicPr>
          <p:cNvPr id="5" name="Segnaposto contenuto 4" descr="torrione.jpg"/>
          <p:cNvPicPr>
            <a:picLocks noGrp="1" noChangeAspect="1"/>
          </p:cNvPicPr>
          <p:nvPr>
            <p:ph idx="1"/>
          </p:nvPr>
        </p:nvPicPr>
        <p:blipFill>
          <a:blip r:embed="rId3">
            <a:duotone>
              <a:prstClr val="black"/>
              <a:srgbClr val="D9C3A5">
                <a:tint val="50000"/>
                <a:satMod val="180000"/>
              </a:srgbClr>
            </a:duotone>
          </a:blip>
          <a:stretch>
            <a:fillRect/>
          </a:stretch>
        </p:blipFill>
        <p:spPr>
          <a:xfrm>
            <a:off x="4357686" y="3571876"/>
            <a:ext cx="1928826" cy="3000396"/>
          </a:xfrm>
          <a:solidFill>
            <a:schemeClr val="accent1"/>
          </a:solidFill>
        </p:spPr>
      </p:pic>
      <p:sp>
        <p:nvSpPr>
          <p:cNvPr id="4" name="Segnaposto testo 3"/>
          <p:cNvSpPr>
            <a:spLocks noGrp="1"/>
          </p:cNvSpPr>
          <p:nvPr>
            <p:ph type="body" sz="half" idx="2"/>
          </p:nvPr>
        </p:nvSpPr>
        <p:spPr>
          <a:xfrm>
            <a:off x="214282" y="1214422"/>
            <a:ext cx="4000528" cy="4572032"/>
          </a:xfrm>
        </p:spPr>
        <p:txBody>
          <a:bodyPr>
            <a:noAutofit/>
          </a:bodyPr>
          <a:lstStyle/>
          <a:p>
            <a:r>
              <a:rPr lang="it-IT" dirty="0" smtClean="0"/>
              <a:t>Martinsicuro, pur essendo diventato comune autonomo soltanto nel 1963, vanta origini antichissime. Scavi archeologici </a:t>
            </a:r>
            <a:r>
              <a:rPr lang="it-IT" sz="1200" dirty="0" smtClean="0">
                <a:latin typeface="+mj-lt"/>
              </a:rPr>
              <a:t>hanno</a:t>
            </a:r>
            <a:r>
              <a:rPr lang="it-IT" dirty="0" smtClean="0"/>
              <a:t> permesso l'identificazione, sul complesso collinare soprastante il fiume Tronto, di un ampio villaggio protostorico databile fra l'età del bronzo e la prima età del ferro (1000-800 a.c.).Il suolo di Martinsicuro custodisce i resti prestigiosi della città antica di Trentum-Castrum Trentinum fondata secondo Plinio il Vecchio dal popolo dei </a:t>
            </a:r>
            <a:r>
              <a:rPr lang="it-IT" dirty="0" err="1" smtClean="0"/>
              <a:t>Liburni</a:t>
            </a:r>
            <a:r>
              <a:rPr lang="it-IT" dirty="0" smtClean="0"/>
              <a:t>. L'Antico quartiere urbano, dopo le devastazioni della guerra gotica e l'occupazione longobarda, fu abbandonato all'inizio del VII secolo. L'insediamento, sopravvissuto nel periodo medioevale nella fascia compresa tra il Tronto ed il sito del successivo Torrione di Carlo V con il nome di "</a:t>
            </a:r>
            <a:r>
              <a:rPr lang="it-IT" dirty="0" err="1" smtClean="0"/>
              <a:t>Turris</a:t>
            </a:r>
            <a:r>
              <a:rPr lang="it-IT" dirty="0" smtClean="0"/>
              <a:t> ad </a:t>
            </a:r>
            <a:r>
              <a:rPr lang="it-IT" dirty="0" err="1" smtClean="0"/>
              <a:t>Trunctum</a:t>
            </a:r>
            <a:r>
              <a:rPr lang="it-IT" dirty="0" smtClean="0"/>
              <a:t>"ossia Torre a Tronto, venne definitivamente abbandonato fra il </a:t>
            </a:r>
            <a:r>
              <a:rPr lang="it-IT" dirty="0" err="1" smtClean="0"/>
              <a:t>XIV</a:t>
            </a:r>
            <a:r>
              <a:rPr lang="it-IT" dirty="0" smtClean="0"/>
              <a:t> ed il XV secolo. Il fenomeno insediativo riprenderà soltanto All'inizio del XIX sec. concentrato in alcune case ed una chiesetta (Madonna della Consolazione) presso l'attuale Via Po.</a:t>
            </a:r>
          </a:p>
          <a:p>
            <a:endParaRPr lang="it-IT" sz="1200" dirty="0"/>
          </a:p>
        </p:txBody>
      </p:sp>
      <p:pic>
        <p:nvPicPr>
          <p:cNvPr id="1027" name="Picture 3" descr="C:\Users\Wolfino_L4\Desktop\PROGETTO\Martinsicuro\Martinsicuro\piazza cavour.tif"/>
          <p:cNvPicPr>
            <a:picLocks noChangeAspect="1" noChangeArrowheads="1"/>
          </p:cNvPicPr>
          <p:nvPr/>
        </p:nvPicPr>
        <p:blipFill>
          <a:blip r:embed="rId4"/>
          <a:srcRect/>
          <a:stretch>
            <a:fillRect/>
          </a:stretch>
        </p:blipFill>
        <p:spPr bwMode="auto">
          <a:xfrm>
            <a:off x="4429124" y="214290"/>
            <a:ext cx="3071834" cy="23128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26" name="Picture 2" descr="C:\Users\Wolfino_L4\Desktop\PROGETTO\Martinsicuro\Martinsicuro\cavour1.jpg"/>
          <p:cNvPicPr>
            <a:picLocks noChangeAspect="1" noChangeArrowheads="1"/>
          </p:cNvPicPr>
          <p:nvPr/>
        </p:nvPicPr>
        <p:blipFill>
          <a:blip r:embed="rId5" cstate="print"/>
          <a:srcRect/>
          <a:stretch>
            <a:fillRect/>
          </a:stretch>
        </p:blipFill>
        <p:spPr bwMode="auto">
          <a:xfrm>
            <a:off x="6858016" y="2857496"/>
            <a:ext cx="2000264" cy="27937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softEdge rad="127000"/>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childTnLst>
                                </p:cTn>
                              </p:par>
                              <p:par>
                                <p:cTn id="8" presetID="40" presetClass="entr" presetSubtype="0" fill="hold" nodeType="withEffect">
                                  <p:stCondLst>
                                    <p:cond delay="0"/>
                                  </p:stCondLst>
                                  <p:iterate type="lt">
                                    <p:tmPct val="10000"/>
                                  </p:iterate>
                                  <p:childTnLst>
                                    <p:set>
                                      <p:cBhvr>
                                        <p:cTn id="9" dur="1" fill="hold">
                                          <p:stCondLst>
                                            <p:cond delay="0"/>
                                          </p:stCondLst>
                                        </p:cTn>
                                        <p:tgtEl>
                                          <p:spTgt spid="5"/>
                                        </p:tgtEl>
                                        <p:attrNameLst>
                                          <p:attrName>style.visibility</p:attrName>
                                        </p:attrNameLst>
                                      </p:cBhvr>
                                      <p:to>
                                        <p:strVal val="visible"/>
                                      </p:to>
                                    </p:set>
                                    <p:animEffect transition="in" filter="fade">
                                      <p:cBhvr>
                                        <p:cTn id="10" dur="2000"/>
                                        <p:tgtEl>
                                          <p:spTgt spid="5"/>
                                        </p:tgtEl>
                                      </p:cBhvr>
                                    </p:animEffect>
                                    <p:anim calcmode="lin" valueType="num">
                                      <p:cBhvr>
                                        <p:cTn id="11" dur="2000" fill="hold"/>
                                        <p:tgtEl>
                                          <p:spTgt spid="5"/>
                                        </p:tgtEl>
                                        <p:attrNameLst>
                                          <p:attrName>ppt_x</p:attrName>
                                        </p:attrNameLst>
                                      </p:cBhvr>
                                      <p:tavLst>
                                        <p:tav tm="0">
                                          <p:val>
                                            <p:strVal val="#ppt_x-.1"/>
                                          </p:val>
                                        </p:tav>
                                        <p:tav tm="100000">
                                          <p:val>
                                            <p:strVal val="#ppt_x"/>
                                          </p:val>
                                        </p:tav>
                                      </p:tavLst>
                                    </p:anim>
                                    <p:anim calcmode="lin" valueType="num">
                                      <p:cBhvr>
                                        <p:cTn id="12" dur="2000" fill="hold"/>
                                        <p:tgtEl>
                                          <p:spTgt spid="5"/>
                                        </p:tgtEl>
                                        <p:attrNameLst>
                                          <p:attrName>ppt_y</p:attrName>
                                        </p:attrNameLst>
                                      </p:cBhvr>
                                      <p:tavLst>
                                        <p:tav tm="0">
                                          <p:val>
                                            <p:strVal val="#ppt_y"/>
                                          </p:val>
                                        </p:tav>
                                        <p:tav tm="100000">
                                          <p:val>
                                            <p:strVal val="#ppt_y"/>
                                          </p:val>
                                        </p:tav>
                                      </p:tavLst>
                                    </p:anim>
                                  </p:childTnLst>
                                </p:cTn>
                              </p:par>
                              <p:par>
                                <p:cTn id="13" presetID="15"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2000" fill="hold"/>
                                        <p:tgtEl>
                                          <p:spTgt spid="1026"/>
                                        </p:tgtEl>
                                        <p:attrNameLst>
                                          <p:attrName>ppt_w</p:attrName>
                                        </p:attrNameLst>
                                      </p:cBhvr>
                                      <p:tavLst>
                                        <p:tav tm="0">
                                          <p:val>
                                            <p:fltVal val="0"/>
                                          </p:val>
                                        </p:tav>
                                        <p:tav tm="100000">
                                          <p:val>
                                            <p:strVal val="#ppt_w"/>
                                          </p:val>
                                        </p:tav>
                                      </p:tavLst>
                                    </p:anim>
                                    <p:anim calcmode="lin" valueType="num">
                                      <p:cBhvr>
                                        <p:cTn id="16" dur="2000" fill="hold"/>
                                        <p:tgtEl>
                                          <p:spTgt spid="1026"/>
                                        </p:tgtEl>
                                        <p:attrNameLst>
                                          <p:attrName>ppt_h</p:attrName>
                                        </p:attrNameLst>
                                      </p:cBhvr>
                                      <p:tavLst>
                                        <p:tav tm="0">
                                          <p:val>
                                            <p:fltVal val="0"/>
                                          </p:val>
                                        </p:tav>
                                        <p:tav tm="100000">
                                          <p:val>
                                            <p:strVal val="#ppt_h"/>
                                          </p:val>
                                        </p:tav>
                                      </p:tavLst>
                                    </p:anim>
                                    <p:anim calcmode="lin" valueType="num">
                                      <p:cBhvr>
                                        <p:cTn id="17" dur="2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body" sz="half" idx="1"/>
          </p:nvPr>
        </p:nvSpPr>
        <p:spPr>
          <a:xfrm>
            <a:off x="0" y="476250"/>
            <a:ext cx="5724525" cy="5616575"/>
          </a:xfrm>
          <a:gradFill>
            <a:gsLst>
              <a:gs pos="0">
                <a:srgbClr val="FFF200"/>
              </a:gs>
              <a:gs pos="45000">
                <a:srgbClr val="FF7A00"/>
              </a:gs>
              <a:gs pos="70000">
                <a:srgbClr val="FF0300"/>
              </a:gs>
              <a:gs pos="100000">
                <a:srgbClr val="4D0808"/>
              </a:gs>
            </a:gsLst>
            <a:lin ang="5400000" scaled="0"/>
          </a:gradFill>
        </p:spPr>
        <p:txBody>
          <a:bodyPr/>
          <a:lstStyle/>
          <a:p>
            <a:pPr>
              <a:lnSpc>
                <a:spcPct val="80000"/>
              </a:lnSpc>
              <a:buFontTx/>
              <a:buNone/>
            </a:pPr>
            <a:r>
              <a:rPr lang="it-IT" sz="2400" b="1" dirty="0">
                <a:solidFill>
                  <a:srgbClr val="FF9900"/>
                </a:solidFill>
                <a:latin typeface="Monotype Corsiva" pitchFamily="66" charset="0"/>
              </a:rPr>
              <a:t>     4. Refrigerazione</a:t>
            </a:r>
            <a:endParaRPr lang="it-IT" sz="2400" b="1" dirty="0">
              <a:latin typeface="Monotype Corsiva" pitchFamily="66" charset="0"/>
            </a:endParaRPr>
          </a:p>
          <a:p>
            <a:pPr>
              <a:lnSpc>
                <a:spcPct val="80000"/>
              </a:lnSpc>
              <a:buFontTx/>
              <a:buNone/>
            </a:pPr>
            <a:r>
              <a:rPr lang="it-IT" sz="2400" b="1" dirty="0">
                <a:latin typeface="Monotype Corsiva" pitchFamily="66" charset="0"/>
              </a:rPr>
              <a:t>     La fermentazione degli zuccheri in alcol è un processo esotermico il cui calore può rovinare l'aroma del vino. Per questo motivo la fermentazione dei vini avviene in recipienti di acciaio dotati di sistemi di refrigerazione incorporati.</a:t>
            </a:r>
          </a:p>
          <a:p>
            <a:pPr>
              <a:lnSpc>
                <a:spcPct val="80000"/>
              </a:lnSpc>
              <a:buFontTx/>
              <a:buNone/>
            </a:pPr>
            <a:r>
              <a:rPr lang="it-IT" sz="2400" b="1" dirty="0">
                <a:solidFill>
                  <a:srgbClr val="FF9900"/>
                </a:solidFill>
                <a:latin typeface="Monotype Corsiva" pitchFamily="66" charset="0"/>
              </a:rPr>
              <a:t>     </a:t>
            </a:r>
          </a:p>
          <a:p>
            <a:pPr>
              <a:lnSpc>
                <a:spcPct val="80000"/>
              </a:lnSpc>
              <a:buFontTx/>
              <a:buNone/>
            </a:pPr>
            <a:r>
              <a:rPr lang="it-IT" sz="2400" b="1" dirty="0">
                <a:solidFill>
                  <a:srgbClr val="FF9900"/>
                </a:solidFill>
                <a:latin typeface="Monotype Corsiva" pitchFamily="66" charset="0"/>
              </a:rPr>
              <a:t>    5. Travaso</a:t>
            </a:r>
          </a:p>
          <a:p>
            <a:pPr>
              <a:lnSpc>
                <a:spcPct val="80000"/>
              </a:lnSpc>
              <a:buFontTx/>
              <a:buNone/>
            </a:pPr>
            <a:r>
              <a:rPr lang="it-IT" sz="2400" b="1" dirty="0">
                <a:latin typeface="Monotype Corsiva" pitchFamily="66" charset="0"/>
              </a:rPr>
              <a:t>    Al termine della fermentazione alcolica, il mosto si è trasformato in un vino secco privo di zuccheri. Si effettua il travaso del vino per eliminare i residui sul fondo del contenitore.</a:t>
            </a:r>
            <a:br>
              <a:rPr lang="it-IT" sz="2400" b="1" dirty="0">
                <a:latin typeface="Monotype Corsiva" pitchFamily="66" charset="0"/>
              </a:rPr>
            </a:br>
            <a:r>
              <a:rPr lang="it-IT" sz="2400" b="1" dirty="0">
                <a:latin typeface="Monotype Corsiva" pitchFamily="66" charset="0"/>
              </a:rPr>
              <a:t/>
            </a:r>
            <a:br>
              <a:rPr lang="it-IT" sz="2400" b="1" dirty="0">
                <a:latin typeface="Monotype Corsiva" pitchFamily="66" charset="0"/>
              </a:rPr>
            </a:br>
            <a:endParaRPr lang="it-IT" sz="2400" b="1" dirty="0">
              <a:latin typeface="Monotype Corsiva" pitchFamily="66" charset="0"/>
            </a:endParaRPr>
          </a:p>
          <a:p>
            <a:pPr>
              <a:lnSpc>
                <a:spcPct val="80000"/>
              </a:lnSpc>
              <a:buFontTx/>
              <a:buNone/>
            </a:pPr>
            <a:r>
              <a:rPr lang="it-IT" sz="2400" b="1" dirty="0">
                <a:latin typeface="Monotype Corsiva" pitchFamily="66" charset="0"/>
              </a:rPr>
              <a:t>	</a:t>
            </a:r>
            <a:r>
              <a:rPr lang="it-IT" sz="2400" b="1" dirty="0">
                <a:solidFill>
                  <a:srgbClr val="FF9900"/>
                </a:solidFill>
                <a:latin typeface="Monotype Corsiva" pitchFamily="66" charset="0"/>
              </a:rPr>
              <a:t>6. Imbottigliamento</a:t>
            </a:r>
            <a:r>
              <a:rPr lang="it-IT" sz="2400" b="1" dirty="0">
                <a:latin typeface="Monotype Corsiva" pitchFamily="66" charset="0"/>
              </a:rPr>
              <a:t> </a:t>
            </a:r>
            <a:br>
              <a:rPr lang="it-IT" sz="2400" b="1" dirty="0">
                <a:latin typeface="Monotype Corsiva" pitchFamily="66" charset="0"/>
              </a:rPr>
            </a:br>
            <a:r>
              <a:rPr lang="it-IT" sz="2400" b="1" dirty="0">
                <a:latin typeface="Monotype Corsiva" pitchFamily="66" charset="0"/>
              </a:rPr>
              <a:t>Il vino viene infine filtrato e imbottigliato.</a:t>
            </a:r>
            <a:br>
              <a:rPr lang="it-IT" sz="2400" b="1" dirty="0">
                <a:latin typeface="Monotype Corsiva" pitchFamily="66" charset="0"/>
              </a:rPr>
            </a:br>
            <a:endParaRPr lang="it-IT" sz="2400" b="1" dirty="0">
              <a:latin typeface="Monotype Corsiva" pitchFamily="66" charset="0"/>
            </a:endParaRPr>
          </a:p>
        </p:txBody>
      </p:sp>
      <p:pic>
        <p:nvPicPr>
          <p:cNvPr id="22536" name="Picture 8" descr="uve_valp"/>
          <p:cNvPicPr>
            <a:picLocks noGrp="1" noChangeAspect="1" noChangeArrowheads="1"/>
          </p:cNvPicPr>
          <p:nvPr>
            <p:ph sz="quarter" idx="2"/>
          </p:nvPr>
        </p:nvPicPr>
        <p:blipFill>
          <a:blip r:embed="rId2"/>
          <a:srcRect/>
          <a:stretch>
            <a:fillRect/>
          </a:stretch>
        </p:blipFill>
        <p:spPr>
          <a:xfrm>
            <a:off x="5940425" y="692150"/>
            <a:ext cx="3024188" cy="2447925"/>
          </a:xfrm>
          <a:noFill/>
          <a:ln/>
        </p:spPr>
      </p:pic>
      <p:pic>
        <p:nvPicPr>
          <p:cNvPr id="22537" name="Picture 9" descr="vino1"/>
          <p:cNvPicPr>
            <a:picLocks noGrp="1" noChangeAspect="1" noChangeArrowheads="1"/>
          </p:cNvPicPr>
          <p:nvPr>
            <p:ph sz="quarter" idx="3"/>
          </p:nvPr>
        </p:nvPicPr>
        <p:blipFill>
          <a:blip r:embed="rId3"/>
          <a:srcRect/>
          <a:stretch>
            <a:fillRect/>
          </a:stretch>
        </p:blipFill>
        <p:spPr>
          <a:xfrm>
            <a:off x="6300788" y="3573463"/>
            <a:ext cx="2665412" cy="251936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 calcmode="lin" valueType="num">
                                      <p:cBhvr>
                                        <p:cTn id="7" dur="500" fill="hold"/>
                                        <p:tgtEl>
                                          <p:spTgt spid="2253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2253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2253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2253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22533">
                                            <p:txEl>
                                              <p:pRg st="0" end="0"/>
                                            </p:txEl>
                                          </p:spTgt>
                                        </p:tgtEl>
                                      </p:cBhvr>
                                    </p:animEffect>
                                  </p:childTnLst>
                                </p:cTn>
                              </p:par>
                            </p:childTnLst>
                          </p:cTn>
                        </p:par>
                        <p:par>
                          <p:cTn id="12" fill="hold">
                            <p:stCondLst>
                              <p:cond delay="500"/>
                            </p:stCondLst>
                            <p:childTnLst>
                              <p:par>
                                <p:cTn id="13" presetID="54" presetClass="entr" presetSubtype="0" accel="100000" fill="hold" nodeType="afterEffect">
                                  <p:stCondLst>
                                    <p:cond delay="0"/>
                                  </p:stCondLst>
                                  <p:childTnLst>
                                    <p:set>
                                      <p:cBhvr>
                                        <p:cTn id="14" dur="1" fill="hold">
                                          <p:stCondLst>
                                            <p:cond delay="0"/>
                                          </p:stCondLst>
                                        </p:cTn>
                                        <p:tgtEl>
                                          <p:spTgt spid="22533">
                                            <p:txEl>
                                              <p:pRg st="1" end="1"/>
                                            </p:txEl>
                                          </p:spTgt>
                                        </p:tgtEl>
                                        <p:attrNameLst>
                                          <p:attrName>style.visibility</p:attrName>
                                        </p:attrNameLst>
                                      </p:cBhvr>
                                      <p:to>
                                        <p:strVal val="visible"/>
                                      </p:to>
                                    </p:set>
                                    <p:anim calcmode="lin" valueType="num">
                                      <p:cBhvr>
                                        <p:cTn id="15" dur="500" fill="hold"/>
                                        <p:tgtEl>
                                          <p:spTgt spid="22533">
                                            <p:txEl>
                                              <p:pRg st="1" end="1"/>
                                            </p:txEl>
                                          </p:spTgt>
                                        </p:tgtEl>
                                        <p:attrNameLst>
                                          <p:attrName>ppt_w</p:attrName>
                                        </p:attrNameLst>
                                      </p:cBhvr>
                                      <p:tavLst>
                                        <p:tav tm="0">
                                          <p:val>
                                            <p:strVal val="#ppt_w*0.05"/>
                                          </p:val>
                                        </p:tav>
                                        <p:tav tm="100000">
                                          <p:val>
                                            <p:strVal val="#ppt_w"/>
                                          </p:val>
                                        </p:tav>
                                      </p:tavLst>
                                    </p:anim>
                                    <p:anim calcmode="lin" valueType="num">
                                      <p:cBhvr>
                                        <p:cTn id="16" dur="500" fill="hold"/>
                                        <p:tgtEl>
                                          <p:spTgt spid="22533">
                                            <p:txEl>
                                              <p:pRg st="1" end="1"/>
                                            </p:txEl>
                                          </p:spTgt>
                                        </p:tgtEl>
                                        <p:attrNameLst>
                                          <p:attrName>ppt_h</p:attrName>
                                        </p:attrNameLst>
                                      </p:cBhvr>
                                      <p:tavLst>
                                        <p:tav tm="0">
                                          <p:val>
                                            <p:strVal val="#ppt_h"/>
                                          </p:val>
                                        </p:tav>
                                        <p:tav tm="100000">
                                          <p:val>
                                            <p:strVal val="#ppt_h"/>
                                          </p:val>
                                        </p:tav>
                                      </p:tavLst>
                                    </p:anim>
                                    <p:anim calcmode="lin" valueType="num">
                                      <p:cBhvr>
                                        <p:cTn id="17" dur="500" fill="hold"/>
                                        <p:tgtEl>
                                          <p:spTgt spid="22533">
                                            <p:txEl>
                                              <p:pRg st="1" end="1"/>
                                            </p:txEl>
                                          </p:spTgt>
                                        </p:tgtEl>
                                        <p:attrNameLst>
                                          <p:attrName>ppt_x</p:attrName>
                                        </p:attrNameLst>
                                      </p:cBhvr>
                                      <p:tavLst>
                                        <p:tav tm="0">
                                          <p:val>
                                            <p:strVal val="#ppt_x-.2"/>
                                          </p:val>
                                        </p:tav>
                                        <p:tav tm="100000">
                                          <p:val>
                                            <p:strVal val="#ppt_x"/>
                                          </p:val>
                                        </p:tav>
                                      </p:tavLst>
                                    </p:anim>
                                    <p:anim calcmode="lin" valueType="num">
                                      <p:cBhvr>
                                        <p:cTn id="18" dur="500" fill="hold"/>
                                        <p:tgtEl>
                                          <p:spTgt spid="22533">
                                            <p:txEl>
                                              <p:pRg st="1" end="1"/>
                                            </p:txEl>
                                          </p:spTgt>
                                        </p:tgtEl>
                                        <p:attrNameLst>
                                          <p:attrName>ppt_y</p:attrName>
                                        </p:attrNameLst>
                                      </p:cBhvr>
                                      <p:tavLst>
                                        <p:tav tm="0">
                                          <p:val>
                                            <p:strVal val="#ppt_y"/>
                                          </p:val>
                                        </p:tav>
                                        <p:tav tm="100000">
                                          <p:val>
                                            <p:strVal val="#ppt_y"/>
                                          </p:val>
                                        </p:tav>
                                      </p:tavLst>
                                    </p:anim>
                                    <p:animEffect transition="in" filter="fade">
                                      <p:cBhvr>
                                        <p:cTn id="19" dur="500"/>
                                        <p:tgtEl>
                                          <p:spTgt spid="22533">
                                            <p:txEl>
                                              <p:pRg st="1" end="1"/>
                                            </p:txEl>
                                          </p:spTgt>
                                        </p:tgtEl>
                                      </p:cBhvr>
                                    </p:animEffect>
                                  </p:childTnLst>
                                </p:cTn>
                              </p:par>
                            </p:childTnLst>
                          </p:cTn>
                        </p:par>
                        <p:par>
                          <p:cTn id="20" fill="hold">
                            <p:stCondLst>
                              <p:cond delay="1000"/>
                            </p:stCondLst>
                            <p:childTnLst>
                              <p:par>
                                <p:cTn id="21" presetID="54" presetClass="entr" presetSubtype="0" accel="100000" fill="hold" nodeType="afterEffect">
                                  <p:stCondLst>
                                    <p:cond delay="0"/>
                                  </p:stCondLst>
                                  <p:childTnLst>
                                    <p:set>
                                      <p:cBhvr>
                                        <p:cTn id="22" dur="1" fill="hold">
                                          <p:stCondLst>
                                            <p:cond delay="0"/>
                                          </p:stCondLst>
                                        </p:cTn>
                                        <p:tgtEl>
                                          <p:spTgt spid="22533">
                                            <p:txEl>
                                              <p:pRg st="3" end="3"/>
                                            </p:txEl>
                                          </p:spTgt>
                                        </p:tgtEl>
                                        <p:attrNameLst>
                                          <p:attrName>style.visibility</p:attrName>
                                        </p:attrNameLst>
                                      </p:cBhvr>
                                      <p:to>
                                        <p:strVal val="visible"/>
                                      </p:to>
                                    </p:set>
                                    <p:anim calcmode="lin" valueType="num">
                                      <p:cBhvr>
                                        <p:cTn id="23" dur="500" fill="hold"/>
                                        <p:tgtEl>
                                          <p:spTgt spid="22533">
                                            <p:txEl>
                                              <p:pRg st="3" end="3"/>
                                            </p:txEl>
                                          </p:spTgt>
                                        </p:tgtEl>
                                        <p:attrNameLst>
                                          <p:attrName>ppt_w</p:attrName>
                                        </p:attrNameLst>
                                      </p:cBhvr>
                                      <p:tavLst>
                                        <p:tav tm="0">
                                          <p:val>
                                            <p:strVal val="#ppt_w*0.05"/>
                                          </p:val>
                                        </p:tav>
                                        <p:tav tm="100000">
                                          <p:val>
                                            <p:strVal val="#ppt_w"/>
                                          </p:val>
                                        </p:tav>
                                      </p:tavLst>
                                    </p:anim>
                                    <p:anim calcmode="lin" valueType="num">
                                      <p:cBhvr>
                                        <p:cTn id="24" dur="500" fill="hold"/>
                                        <p:tgtEl>
                                          <p:spTgt spid="22533">
                                            <p:txEl>
                                              <p:pRg st="3" end="3"/>
                                            </p:txEl>
                                          </p:spTgt>
                                        </p:tgtEl>
                                        <p:attrNameLst>
                                          <p:attrName>ppt_h</p:attrName>
                                        </p:attrNameLst>
                                      </p:cBhvr>
                                      <p:tavLst>
                                        <p:tav tm="0">
                                          <p:val>
                                            <p:strVal val="#ppt_h"/>
                                          </p:val>
                                        </p:tav>
                                        <p:tav tm="100000">
                                          <p:val>
                                            <p:strVal val="#ppt_h"/>
                                          </p:val>
                                        </p:tav>
                                      </p:tavLst>
                                    </p:anim>
                                    <p:anim calcmode="lin" valueType="num">
                                      <p:cBhvr>
                                        <p:cTn id="25" dur="500" fill="hold"/>
                                        <p:tgtEl>
                                          <p:spTgt spid="22533">
                                            <p:txEl>
                                              <p:pRg st="3" end="3"/>
                                            </p:txEl>
                                          </p:spTgt>
                                        </p:tgtEl>
                                        <p:attrNameLst>
                                          <p:attrName>ppt_x</p:attrName>
                                        </p:attrNameLst>
                                      </p:cBhvr>
                                      <p:tavLst>
                                        <p:tav tm="0">
                                          <p:val>
                                            <p:strVal val="#ppt_x-.2"/>
                                          </p:val>
                                        </p:tav>
                                        <p:tav tm="100000">
                                          <p:val>
                                            <p:strVal val="#ppt_x"/>
                                          </p:val>
                                        </p:tav>
                                      </p:tavLst>
                                    </p:anim>
                                    <p:anim calcmode="lin" valueType="num">
                                      <p:cBhvr>
                                        <p:cTn id="26" dur="500" fill="hold"/>
                                        <p:tgtEl>
                                          <p:spTgt spid="22533">
                                            <p:txEl>
                                              <p:pRg st="3" end="3"/>
                                            </p:txEl>
                                          </p:spTgt>
                                        </p:tgtEl>
                                        <p:attrNameLst>
                                          <p:attrName>ppt_y</p:attrName>
                                        </p:attrNameLst>
                                      </p:cBhvr>
                                      <p:tavLst>
                                        <p:tav tm="0">
                                          <p:val>
                                            <p:strVal val="#ppt_y"/>
                                          </p:val>
                                        </p:tav>
                                        <p:tav tm="100000">
                                          <p:val>
                                            <p:strVal val="#ppt_y"/>
                                          </p:val>
                                        </p:tav>
                                      </p:tavLst>
                                    </p:anim>
                                    <p:animEffect transition="in" filter="fade">
                                      <p:cBhvr>
                                        <p:cTn id="27" dur="500"/>
                                        <p:tgtEl>
                                          <p:spTgt spid="22533">
                                            <p:txEl>
                                              <p:pRg st="3" end="3"/>
                                            </p:txEl>
                                          </p:spTgt>
                                        </p:tgtEl>
                                      </p:cBhvr>
                                    </p:animEffect>
                                  </p:childTnLst>
                                </p:cTn>
                              </p:par>
                            </p:childTnLst>
                          </p:cTn>
                        </p:par>
                        <p:par>
                          <p:cTn id="28" fill="hold">
                            <p:stCondLst>
                              <p:cond delay="1500"/>
                            </p:stCondLst>
                            <p:childTnLst>
                              <p:par>
                                <p:cTn id="29" presetID="54" presetClass="entr" presetSubtype="0" accel="100000" fill="hold" nodeType="afterEffect">
                                  <p:stCondLst>
                                    <p:cond delay="0"/>
                                  </p:stCondLst>
                                  <p:childTnLst>
                                    <p:set>
                                      <p:cBhvr>
                                        <p:cTn id="30" dur="1" fill="hold">
                                          <p:stCondLst>
                                            <p:cond delay="0"/>
                                          </p:stCondLst>
                                        </p:cTn>
                                        <p:tgtEl>
                                          <p:spTgt spid="22533">
                                            <p:txEl>
                                              <p:pRg st="4" end="4"/>
                                            </p:txEl>
                                          </p:spTgt>
                                        </p:tgtEl>
                                        <p:attrNameLst>
                                          <p:attrName>style.visibility</p:attrName>
                                        </p:attrNameLst>
                                      </p:cBhvr>
                                      <p:to>
                                        <p:strVal val="visible"/>
                                      </p:to>
                                    </p:set>
                                    <p:anim calcmode="lin" valueType="num">
                                      <p:cBhvr>
                                        <p:cTn id="31" dur="500" fill="hold"/>
                                        <p:tgtEl>
                                          <p:spTgt spid="22533">
                                            <p:txEl>
                                              <p:pRg st="4" end="4"/>
                                            </p:txEl>
                                          </p:spTgt>
                                        </p:tgtEl>
                                        <p:attrNameLst>
                                          <p:attrName>ppt_w</p:attrName>
                                        </p:attrNameLst>
                                      </p:cBhvr>
                                      <p:tavLst>
                                        <p:tav tm="0">
                                          <p:val>
                                            <p:strVal val="#ppt_w*0.05"/>
                                          </p:val>
                                        </p:tav>
                                        <p:tav tm="100000">
                                          <p:val>
                                            <p:strVal val="#ppt_w"/>
                                          </p:val>
                                        </p:tav>
                                      </p:tavLst>
                                    </p:anim>
                                    <p:anim calcmode="lin" valueType="num">
                                      <p:cBhvr>
                                        <p:cTn id="32" dur="500" fill="hold"/>
                                        <p:tgtEl>
                                          <p:spTgt spid="22533">
                                            <p:txEl>
                                              <p:pRg st="4" end="4"/>
                                            </p:txEl>
                                          </p:spTgt>
                                        </p:tgtEl>
                                        <p:attrNameLst>
                                          <p:attrName>ppt_h</p:attrName>
                                        </p:attrNameLst>
                                      </p:cBhvr>
                                      <p:tavLst>
                                        <p:tav tm="0">
                                          <p:val>
                                            <p:strVal val="#ppt_h"/>
                                          </p:val>
                                        </p:tav>
                                        <p:tav tm="100000">
                                          <p:val>
                                            <p:strVal val="#ppt_h"/>
                                          </p:val>
                                        </p:tav>
                                      </p:tavLst>
                                    </p:anim>
                                    <p:anim calcmode="lin" valueType="num">
                                      <p:cBhvr>
                                        <p:cTn id="33" dur="500" fill="hold"/>
                                        <p:tgtEl>
                                          <p:spTgt spid="22533">
                                            <p:txEl>
                                              <p:pRg st="4" end="4"/>
                                            </p:txEl>
                                          </p:spTgt>
                                        </p:tgtEl>
                                        <p:attrNameLst>
                                          <p:attrName>ppt_x</p:attrName>
                                        </p:attrNameLst>
                                      </p:cBhvr>
                                      <p:tavLst>
                                        <p:tav tm="0">
                                          <p:val>
                                            <p:strVal val="#ppt_x-.2"/>
                                          </p:val>
                                        </p:tav>
                                        <p:tav tm="100000">
                                          <p:val>
                                            <p:strVal val="#ppt_x"/>
                                          </p:val>
                                        </p:tav>
                                      </p:tavLst>
                                    </p:anim>
                                    <p:anim calcmode="lin" valueType="num">
                                      <p:cBhvr>
                                        <p:cTn id="34" dur="500" fill="hold"/>
                                        <p:tgtEl>
                                          <p:spTgt spid="22533">
                                            <p:txEl>
                                              <p:pRg st="4" end="4"/>
                                            </p:txEl>
                                          </p:spTgt>
                                        </p:tgtEl>
                                        <p:attrNameLst>
                                          <p:attrName>ppt_y</p:attrName>
                                        </p:attrNameLst>
                                      </p:cBhvr>
                                      <p:tavLst>
                                        <p:tav tm="0">
                                          <p:val>
                                            <p:strVal val="#ppt_y"/>
                                          </p:val>
                                        </p:tav>
                                        <p:tav tm="100000">
                                          <p:val>
                                            <p:strVal val="#ppt_y"/>
                                          </p:val>
                                        </p:tav>
                                      </p:tavLst>
                                    </p:anim>
                                    <p:animEffect transition="in" filter="fade">
                                      <p:cBhvr>
                                        <p:cTn id="35" dur="500"/>
                                        <p:tgtEl>
                                          <p:spTgt spid="22533">
                                            <p:txEl>
                                              <p:pRg st="4" end="4"/>
                                            </p:txEl>
                                          </p:spTgt>
                                        </p:tgtEl>
                                      </p:cBhvr>
                                    </p:animEffect>
                                  </p:childTnLst>
                                </p:cTn>
                              </p:par>
                            </p:childTnLst>
                          </p:cTn>
                        </p:par>
                        <p:par>
                          <p:cTn id="36" fill="hold">
                            <p:stCondLst>
                              <p:cond delay="2000"/>
                            </p:stCondLst>
                            <p:childTnLst>
                              <p:par>
                                <p:cTn id="37" presetID="54" presetClass="entr" presetSubtype="0" accel="100000" fill="hold" nodeType="afterEffect">
                                  <p:stCondLst>
                                    <p:cond delay="0"/>
                                  </p:stCondLst>
                                  <p:childTnLst>
                                    <p:set>
                                      <p:cBhvr>
                                        <p:cTn id="38" dur="1" fill="hold">
                                          <p:stCondLst>
                                            <p:cond delay="0"/>
                                          </p:stCondLst>
                                        </p:cTn>
                                        <p:tgtEl>
                                          <p:spTgt spid="22533">
                                            <p:txEl>
                                              <p:pRg st="5" end="5"/>
                                            </p:txEl>
                                          </p:spTgt>
                                        </p:tgtEl>
                                        <p:attrNameLst>
                                          <p:attrName>style.visibility</p:attrName>
                                        </p:attrNameLst>
                                      </p:cBhvr>
                                      <p:to>
                                        <p:strVal val="visible"/>
                                      </p:to>
                                    </p:set>
                                    <p:anim calcmode="lin" valueType="num">
                                      <p:cBhvr>
                                        <p:cTn id="39" dur="500" fill="hold"/>
                                        <p:tgtEl>
                                          <p:spTgt spid="22533">
                                            <p:txEl>
                                              <p:pRg st="5" end="5"/>
                                            </p:txEl>
                                          </p:spTgt>
                                        </p:tgtEl>
                                        <p:attrNameLst>
                                          <p:attrName>ppt_w</p:attrName>
                                        </p:attrNameLst>
                                      </p:cBhvr>
                                      <p:tavLst>
                                        <p:tav tm="0">
                                          <p:val>
                                            <p:strVal val="#ppt_w*0.05"/>
                                          </p:val>
                                        </p:tav>
                                        <p:tav tm="100000">
                                          <p:val>
                                            <p:strVal val="#ppt_w"/>
                                          </p:val>
                                        </p:tav>
                                      </p:tavLst>
                                    </p:anim>
                                    <p:anim calcmode="lin" valueType="num">
                                      <p:cBhvr>
                                        <p:cTn id="40" dur="500" fill="hold"/>
                                        <p:tgtEl>
                                          <p:spTgt spid="22533">
                                            <p:txEl>
                                              <p:pRg st="5" end="5"/>
                                            </p:txEl>
                                          </p:spTgt>
                                        </p:tgtEl>
                                        <p:attrNameLst>
                                          <p:attrName>ppt_h</p:attrName>
                                        </p:attrNameLst>
                                      </p:cBhvr>
                                      <p:tavLst>
                                        <p:tav tm="0">
                                          <p:val>
                                            <p:strVal val="#ppt_h"/>
                                          </p:val>
                                        </p:tav>
                                        <p:tav tm="100000">
                                          <p:val>
                                            <p:strVal val="#ppt_h"/>
                                          </p:val>
                                        </p:tav>
                                      </p:tavLst>
                                    </p:anim>
                                    <p:anim calcmode="lin" valueType="num">
                                      <p:cBhvr>
                                        <p:cTn id="41" dur="500" fill="hold"/>
                                        <p:tgtEl>
                                          <p:spTgt spid="22533">
                                            <p:txEl>
                                              <p:pRg st="5" end="5"/>
                                            </p:txEl>
                                          </p:spTgt>
                                        </p:tgtEl>
                                        <p:attrNameLst>
                                          <p:attrName>ppt_x</p:attrName>
                                        </p:attrNameLst>
                                      </p:cBhvr>
                                      <p:tavLst>
                                        <p:tav tm="0">
                                          <p:val>
                                            <p:strVal val="#ppt_x-.2"/>
                                          </p:val>
                                        </p:tav>
                                        <p:tav tm="100000">
                                          <p:val>
                                            <p:strVal val="#ppt_x"/>
                                          </p:val>
                                        </p:tav>
                                      </p:tavLst>
                                    </p:anim>
                                    <p:anim calcmode="lin" valueType="num">
                                      <p:cBhvr>
                                        <p:cTn id="42" dur="500" fill="hold"/>
                                        <p:tgtEl>
                                          <p:spTgt spid="22533">
                                            <p:txEl>
                                              <p:pRg st="5" end="5"/>
                                            </p:txEl>
                                          </p:spTgt>
                                        </p:tgtEl>
                                        <p:attrNameLst>
                                          <p:attrName>ppt_y</p:attrName>
                                        </p:attrNameLst>
                                      </p:cBhvr>
                                      <p:tavLst>
                                        <p:tav tm="0">
                                          <p:val>
                                            <p:strVal val="#ppt_y"/>
                                          </p:val>
                                        </p:tav>
                                        <p:tav tm="100000">
                                          <p:val>
                                            <p:strVal val="#ppt_y"/>
                                          </p:val>
                                        </p:tav>
                                      </p:tavLst>
                                    </p:anim>
                                    <p:animEffect transition="in" filter="fade">
                                      <p:cBhvr>
                                        <p:cTn id="43" dur="500"/>
                                        <p:tgtEl>
                                          <p:spTgt spid="22533">
                                            <p:txEl>
                                              <p:pRg st="5" end="5"/>
                                            </p:txEl>
                                          </p:spTgt>
                                        </p:tgtEl>
                                      </p:cBhvr>
                                    </p:animEffect>
                                  </p:childTnLst>
                                </p:cTn>
                              </p:par>
                            </p:childTnLst>
                          </p:cTn>
                        </p:par>
                        <p:par>
                          <p:cTn id="44" fill="hold">
                            <p:stCondLst>
                              <p:cond delay="2500"/>
                            </p:stCondLst>
                            <p:childTnLst>
                              <p:par>
                                <p:cTn id="45" presetID="20" presetClass="entr" presetSubtype="0" fill="hold" nodeType="afterEffect">
                                  <p:stCondLst>
                                    <p:cond delay="0"/>
                                  </p:stCondLst>
                                  <p:childTnLst>
                                    <p:set>
                                      <p:cBhvr>
                                        <p:cTn id="46" dur="1" fill="hold">
                                          <p:stCondLst>
                                            <p:cond delay="0"/>
                                          </p:stCondLst>
                                        </p:cTn>
                                        <p:tgtEl>
                                          <p:spTgt spid="22536"/>
                                        </p:tgtEl>
                                        <p:attrNameLst>
                                          <p:attrName>style.visibility</p:attrName>
                                        </p:attrNameLst>
                                      </p:cBhvr>
                                      <p:to>
                                        <p:strVal val="visible"/>
                                      </p:to>
                                    </p:set>
                                    <p:animEffect transition="in" filter="wedge">
                                      <p:cBhvr>
                                        <p:cTn id="47" dur="2000"/>
                                        <p:tgtEl>
                                          <p:spTgt spid="22536"/>
                                        </p:tgtEl>
                                      </p:cBhvr>
                                    </p:animEffect>
                                  </p:childTnLst>
                                </p:cTn>
                              </p:par>
                            </p:childTnLst>
                          </p:cTn>
                        </p:par>
                        <p:par>
                          <p:cTn id="48" fill="hold">
                            <p:stCondLst>
                              <p:cond delay="4500"/>
                            </p:stCondLst>
                            <p:childTnLst>
                              <p:par>
                                <p:cTn id="49" presetID="20" presetClass="entr" presetSubtype="0" fill="hold" nodeType="afterEffect">
                                  <p:stCondLst>
                                    <p:cond delay="0"/>
                                  </p:stCondLst>
                                  <p:iterate type="lt">
                                    <p:tmPct val="0"/>
                                  </p:iterate>
                                  <p:childTnLst>
                                    <p:set>
                                      <p:cBhvr>
                                        <p:cTn id="50" dur="1" fill="hold">
                                          <p:stCondLst>
                                            <p:cond delay="0"/>
                                          </p:stCondLst>
                                        </p:cTn>
                                        <p:tgtEl>
                                          <p:spTgt spid="22537"/>
                                        </p:tgtEl>
                                        <p:attrNameLst>
                                          <p:attrName>style.visibility</p:attrName>
                                        </p:attrNameLst>
                                      </p:cBhvr>
                                      <p:to>
                                        <p:strVal val="visible"/>
                                      </p:to>
                                    </p:set>
                                    <p:animEffect transition="in" filter="wedge">
                                      <p:cBhvr>
                                        <p:cTn id="51" dur="2000"/>
                                        <p:tgtEl>
                                          <p:spTgt spid="22537"/>
                                        </p:tgtEl>
                                      </p:cBhvr>
                                    </p:animEffect>
                                  </p:childTnLst>
                                </p:cTn>
                              </p:par>
                            </p:childTnLst>
                          </p:cTn>
                        </p:par>
                        <p:par>
                          <p:cTn id="52" fill="hold">
                            <p:stCondLst>
                              <p:cond delay="6500"/>
                            </p:stCondLst>
                            <p:childTnLst>
                              <p:par>
                                <p:cTn id="53" presetID="26" presetClass="emph" presetSubtype="0" fill="hold" nodeType="afterEffect">
                                  <p:stCondLst>
                                    <p:cond delay="1000"/>
                                  </p:stCondLst>
                                  <p:iterate type="lt">
                                    <p:tmPct val="0"/>
                                  </p:iterate>
                                  <p:childTnLst>
                                    <p:animEffect transition="out" filter="fade">
                                      <p:cBhvr>
                                        <p:cTn id="54" dur="500" tmFilter="0, 0; .2, .5; .8, .5; 1, 0"/>
                                        <p:tgtEl>
                                          <p:spTgt spid="22537"/>
                                        </p:tgtEl>
                                      </p:cBhvr>
                                    </p:animEffect>
                                    <p:animScale>
                                      <p:cBhvr>
                                        <p:cTn id="55" dur="250" autoRev="1" fill="hold"/>
                                        <p:tgtEl>
                                          <p:spTgt spid="22537"/>
                                        </p:tgtEl>
                                      </p:cBhvr>
                                      <p:by x="105000" y="105000"/>
                                    </p:animScale>
                                  </p:childTnLst>
                                </p:cTn>
                              </p:par>
                              <p:par>
                                <p:cTn id="56" presetID="32" presetClass="emph" presetSubtype="0" fill="hold" nodeType="withEffect">
                                  <p:stCondLst>
                                    <p:cond delay="0"/>
                                  </p:stCondLst>
                                  <p:iterate type="lt">
                                    <p:tmPct val="0"/>
                                  </p:iterate>
                                  <p:childTnLst>
                                    <p:animClr clrSpc="rgb">
                                      <p:cBhvr override="childStyle">
                                        <p:cTn id="57" dur="100" fill="hold"/>
                                        <p:tgtEl>
                                          <p:spTgt spid="22537"/>
                                        </p:tgtEl>
                                        <p:attrNameLst>
                                          <p:attrName>style.color</p:attrName>
                                        </p:attrNameLst>
                                      </p:cBhvr>
                                      <p:to>
                                        <a:schemeClr val="accent2"/>
                                      </p:to>
                                    </p:animClr>
                                    <p:animClr clrSpc="rgb">
                                      <p:cBhvr>
                                        <p:cTn id="58" dur="100" fill="hold"/>
                                        <p:tgtEl>
                                          <p:spTgt spid="22537"/>
                                        </p:tgtEl>
                                        <p:attrNameLst>
                                          <p:attrName>fillcolor</p:attrName>
                                        </p:attrNameLst>
                                      </p:cBhvr>
                                      <p:to>
                                        <a:schemeClr val="accent2"/>
                                      </p:to>
                                    </p:animClr>
                                    <p:set>
                                      <p:cBhvr>
                                        <p:cTn id="59" dur="100" fill="hold"/>
                                        <p:tgtEl>
                                          <p:spTgt spid="22537"/>
                                        </p:tgtEl>
                                        <p:attrNameLst>
                                          <p:attrName>fill.type</p:attrName>
                                        </p:attrNameLst>
                                      </p:cBhvr>
                                      <p:to>
                                        <p:strVal val="solid"/>
                                      </p:to>
                                    </p:set>
                                    <p:set>
                                      <p:cBhvr>
                                        <p:cTn id="60" dur="100" fill="hold"/>
                                        <p:tgtEl>
                                          <p:spTgt spid="22537"/>
                                        </p:tgtEl>
                                        <p:attrNameLst>
                                          <p:attrName>fill.on</p:attrName>
                                        </p:attrNameLst>
                                      </p:cBhvr>
                                      <p:to>
                                        <p:strVal val="true"/>
                                      </p:to>
                                    </p:set>
                                    <p:animRot by="120000">
                                      <p:cBhvr>
                                        <p:cTn id="61" dur="100" fill="hold">
                                          <p:stCondLst>
                                            <p:cond delay="0"/>
                                          </p:stCondLst>
                                        </p:cTn>
                                        <p:tgtEl>
                                          <p:spTgt spid="22537"/>
                                        </p:tgtEl>
                                        <p:attrNameLst>
                                          <p:attrName>r</p:attrName>
                                        </p:attrNameLst>
                                      </p:cBhvr>
                                    </p:animRot>
                                    <p:animRot by="-240000">
                                      <p:cBhvr>
                                        <p:cTn id="62" dur="200" fill="hold">
                                          <p:stCondLst>
                                            <p:cond delay="200"/>
                                          </p:stCondLst>
                                        </p:cTn>
                                        <p:tgtEl>
                                          <p:spTgt spid="22537"/>
                                        </p:tgtEl>
                                        <p:attrNameLst>
                                          <p:attrName>r</p:attrName>
                                        </p:attrNameLst>
                                      </p:cBhvr>
                                    </p:animRot>
                                    <p:animRot by="240000">
                                      <p:cBhvr>
                                        <p:cTn id="63" dur="200" fill="hold">
                                          <p:stCondLst>
                                            <p:cond delay="400"/>
                                          </p:stCondLst>
                                        </p:cTn>
                                        <p:tgtEl>
                                          <p:spTgt spid="22537"/>
                                        </p:tgtEl>
                                        <p:attrNameLst>
                                          <p:attrName>r</p:attrName>
                                        </p:attrNameLst>
                                      </p:cBhvr>
                                    </p:animRot>
                                    <p:animRot by="-240000">
                                      <p:cBhvr>
                                        <p:cTn id="64" dur="200" fill="hold">
                                          <p:stCondLst>
                                            <p:cond delay="600"/>
                                          </p:stCondLst>
                                        </p:cTn>
                                        <p:tgtEl>
                                          <p:spTgt spid="22537"/>
                                        </p:tgtEl>
                                        <p:attrNameLst>
                                          <p:attrName>r</p:attrName>
                                        </p:attrNameLst>
                                      </p:cBhvr>
                                    </p:animRot>
                                    <p:animRot by="120000">
                                      <p:cBhvr>
                                        <p:cTn id="65" dur="200" fill="hold">
                                          <p:stCondLst>
                                            <p:cond delay="800"/>
                                          </p:stCondLst>
                                        </p:cTn>
                                        <p:tgtEl>
                                          <p:spTgt spid="225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395288" y="260350"/>
            <a:ext cx="8208962" cy="1216025"/>
          </a:xfrm>
        </p:spPr>
        <p:txBody>
          <a:bodyPr/>
          <a:lstStyle/>
          <a:p>
            <a:r>
              <a:rPr lang="it-IT" sz="4700" b="1">
                <a:solidFill>
                  <a:srgbClr val="FF0000"/>
                </a:solidFill>
                <a:latin typeface="Monotype Corsiva" pitchFamily="66" charset="0"/>
              </a:rPr>
              <a:t>PRODOTTI TIPICI della            VAL VIBRATA</a:t>
            </a:r>
          </a:p>
        </p:txBody>
      </p:sp>
      <p:sp>
        <p:nvSpPr>
          <p:cNvPr id="24581" name="Rectangle 5"/>
          <p:cNvSpPr>
            <a:spLocks noGrp="1" noChangeArrowheads="1"/>
          </p:cNvSpPr>
          <p:nvPr>
            <p:ph type="body" sz="half" idx="1"/>
          </p:nvPr>
        </p:nvSpPr>
        <p:spPr>
          <a:xfrm>
            <a:off x="323850" y="1700213"/>
            <a:ext cx="4608513" cy="4824412"/>
          </a:xfrm>
        </p:spPr>
        <p:txBody>
          <a:bodyPr/>
          <a:lstStyle/>
          <a:p>
            <a:pPr marL="533400" indent="-533400">
              <a:buFontTx/>
              <a:buNone/>
            </a:pPr>
            <a:r>
              <a:rPr lang="it-IT" sz="1800" b="1" dirty="0">
                <a:latin typeface="Monotype Corsiva" pitchFamily="66" charset="0"/>
              </a:rPr>
              <a:t>NELLA PROVINCIA </a:t>
            </a:r>
            <a:r>
              <a:rPr lang="it-IT" sz="1800" b="1" dirty="0" err="1">
                <a:latin typeface="Monotype Corsiva" pitchFamily="66" charset="0"/>
              </a:rPr>
              <a:t>DI</a:t>
            </a:r>
            <a:r>
              <a:rPr lang="it-IT" sz="1800" b="1" dirty="0">
                <a:latin typeface="Monotype Corsiva" pitchFamily="66" charset="0"/>
              </a:rPr>
              <a:t> TERAMO E </a:t>
            </a:r>
          </a:p>
          <a:p>
            <a:pPr marL="533400" indent="-533400">
              <a:buFontTx/>
              <a:buNone/>
            </a:pPr>
            <a:r>
              <a:rPr lang="it-IT" sz="1800" b="1" dirty="0">
                <a:latin typeface="Monotype Corsiva" pitchFamily="66" charset="0"/>
              </a:rPr>
              <a:t>PIU’ PRECISAMENTE NELLA VAL </a:t>
            </a:r>
          </a:p>
          <a:p>
            <a:pPr marL="533400" indent="-533400">
              <a:buFontTx/>
              <a:buNone/>
            </a:pPr>
            <a:r>
              <a:rPr lang="it-IT" sz="1800" b="1" dirty="0">
                <a:latin typeface="Monotype Corsiva" pitchFamily="66" charset="0"/>
              </a:rPr>
              <a:t>VIBRATA </a:t>
            </a:r>
            <a:r>
              <a:rPr lang="it-IT" sz="1800" b="1" dirty="0" err="1">
                <a:latin typeface="Monotype Corsiva" pitchFamily="66" charset="0"/>
              </a:rPr>
              <a:t>CI</a:t>
            </a:r>
            <a:r>
              <a:rPr lang="it-IT" sz="1800" b="1" dirty="0">
                <a:latin typeface="Monotype Corsiva" pitchFamily="66" charset="0"/>
              </a:rPr>
              <a:t>  SONO ESATTAMENTE  72</a:t>
            </a:r>
          </a:p>
          <a:p>
            <a:pPr marL="533400" indent="-533400">
              <a:buFontTx/>
              <a:buNone/>
            </a:pPr>
            <a:r>
              <a:rPr lang="it-IT" sz="1800" b="1" dirty="0">
                <a:latin typeface="Monotype Corsiva" pitchFamily="66" charset="0"/>
              </a:rPr>
              <a:t>PRODOTTI TIPICI !!!</a:t>
            </a:r>
          </a:p>
          <a:p>
            <a:pPr marL="533400" indent="-533400"/>
            <a:r>
              <a:rPr lang="it-IT" sz="2000" b="1" dirty="0">
                <a:solidFill>
                  <a:srgbClr val="FF0000"/>
                </a:solidFill>
                <a:latin typeface="Monotype Corsiva" pitchFamily="66" charset="0"/>
              </a:rPr>
              <a:t>12 </a:t>
            </a:r>
            <a:r>
              <a:rPr lang="it-IT" sz="2000" b="1" dirty="0">
                <a:latin typeface="Monotype Corsiva" pitchFamily="66" charset="0"/>
              </a:rPr>
              <a:t> Tipi di Formaggi</a:t>
            </a:r>
            <a:r>
              <a:rPr lang="it-IT" sz="1800" b="1" dirty="0">
                <a:latin typeface="Monotype Corsiva" pitchFamily="66" charset="0"/>
              </a:rPr>
              <a:t>  e latte ;</a:t>
            </a:r>
          </a:p>
          <a:p>
            <a:pPr marL="533400" indent="-533400"/>
            <a:r>
              <a:rPr lang="it-IT" sz="1800" b="1" dirty="0">
                <a:solidFill>
                  <a:srgbClr val="FF0000"/>
                </a:solidFill>
                <a:latin typeface="Monotype Corsiva" pitchFamily="66" charset="0"/>
              </a:rPr>
              <a:t>15   </a:t>
            </a:r>
            <a:r>
              <a:rPr lang="it-IT" sz="1800" b="1" dirty="0">
                <a:latin typeface="Monotype Corsiva" pitchFamily="66" charset="0"/>
              </a:rPr>
              <a:t>Tipi di salumi  e carni ;</a:t>
            </a:r>
          </a:p>
          <a:p>
            <a:pPr marL="533400" indent="-533400"/>
            <a:r>
              <a:rPr lang="it-IT" sz="1800" b="1" dirty="0">
                <a:solidFill>
                  <a:srgbClr val="996600"/>
                </a:solidFill>
                <a:latin typeface="Monotype Corsiva" pitchFamily="66" charset="0"/>
              </a:rPr>
              <a:t>5  </a:t>
            </a:r>
            <a:r>
              <a:rPr lang="it-IT" sz="1800" b="1" dirty="0">
                <a:latin typeface="Monotype Corsiva" pitchFamily="66" charset="0"/>
              </a:rPr>
              <a:t>   Tipi  di pane e pizze ;</a:t>
            </a:r>
          </a:p>
          <a:p>
            <a:pPr marL="533400" indent="-533400"/>
            <a:r>
              <a:rPr lang="it-IT" sz="1800" b="1" dirty="0">
                <a:solidFill>
                  <a:srgbClr val="FFFF00"/>
                </a:solidFill>
                <a:latin typeface="Monotype Corsiva" pitchFamily="66" charset="0"/>
              </a:rPr>
              <a:t>1  </a:t>
            </a:r>
            <a:r>
              <a:rPr lang="it-IT" sz="1800" b="1" dirty="0">
                <a:latin typeface="Monotype Corsiva" pitchFamily="66" charset="0"/>
              </a:rPr>
              <a:t>   Tipo di pasta e cereali ;</a:t>
            </a:r>
          </a:p>
          <a:p>
            <a:pPr marL="533400" indent="-533400"/>
            <a:r>
              <a:rPr lang="it-IT" sz="1800" b="1" dirty="0">
                <a:solidFill>
                  <a:srgbClr val="FFFF00"/>
                </a:solidFill>
                <a:latin typeface="Monotype Corsiva" pitchFamily="66" charset="0"/>
              </a:rPr>
              <a:t>1  </a:t>
            </a:r>
            <a:r>
              <a:rPr lang="it-IT" sz="1800" b="1" dirty="0">
                <a:latin typeface="Monotype Corsiva" pitchFamily="66" charset="0"/>
              </a:rPr>
              <a:t>   Tipo di pesce e conserve ;</a:t>
            </a:r>
          </a:p>
          <a:p>
            <a:pPr marL="533400" indent="-533400"/>
            <a:r>
              <a:rPr lang="it-IT" sz="1800" b="1" dirty="0">
                <a:solidFill>
                  <a:srgbClr val="FFFF00"/>
                </a:solidFill>
                <a:latin typeface="Monotype Corsiva" pitchFamily="66" charset="0"/>
              </a:rPr>
              <a:t>4 </a:t>
            </a:r>
            <a:r>
              <a:rPr lang="it-IT" sz="1800" b="1" dirty="0">
                <a:latin typeface="Monotype Corsiva" pitchFamily="66" charset="0"/>
              </a:rPr>
              <a:t>    Tipi di ortaggi e conserve ;</a:t>
            </a:r>
          </a:p>
          <a:p>
            <a:pPr marL="533400" indent="-533400"/>
            <a:r>
              <a:rPr lang="it-IT" sz="1800" b="1" dirty="0">
                <a:solidFill>
                  <a:srgbClr val="FFFF00"/>
                </a:solidFill>
                <a:latin typeface="Monotype Corsiva" pitchFamily="66" charset="0"/>
              </a:rPr>
              <a:t>3  </a:t>
            </a:r>
            <a:r>
              <a:rPr lang="it-IT" sz="1800" b="1" dirty="0">
                <a:latin typeface="Monotype Corsiva" pitchFamily="66" charset="0"/>
              </a:rPr>
              <a:t>   Tipi di funghi e conserve ;</a:t>
            </a:r>
          </a:p>
          <a:p>
            <a:pPr marL="533400" indent="-533400"/>
            <a:r>
              <a:rPr lang="it-IT" sz="1800" b="1" dirty="0">
                <a:solidFill>
                  <a:srgbClr val="FFFF00"/>
                </a:solidFill>
                <a:latin typeface="Monotype Corsiva" pitchFamily="66" charset="0"/>
              </a:rPr>
              <a:t>3  </a:t>
            </a:r>
            <a:r>
              <a:rPr lang="it-IT" sz="1800" b="1" dirty="0">
                <a:latin typeface="Monotype Corsiva" pitchFamily="66" charset="0"/>
              </a:rPr>
              <a:t>   Tipi di frutta e conserve ;</a:t>
            </a:r>
          </a:p>
          <a:p>
            <a:pPr marL="533400" indent="-533400"/>
            <a:r>
              <a:rPr lang="it-IT" sz="1800" b="1" dirty="0">
                <a:solidFill>
                  <a:srgbClr val="FFFF00"/>
                </a:solidFill>
                <a:latin typeface="Monotype Corsiva" pitchFamily="66" charset="0"/>
              </a:rPr>
              <a:t>3  </a:t>
            </a:r>
            <a:r>
              <a:rPr lang="it-IT" sz="1800" b="1" dirty="0">
                <a:latin typeface="Monotype Corsiva" pitchFamily="66" charset="0"/>
              </a:rPr>
              <a:t>   Tipi di dolci e gelati ;</a:t>
            </a:r>
          </a:p>
          <a:p>
            <a:pPr marL="533400" indent="-533400"/>
            <a:endParaRPr lang="it-IT" sz="1800" b="1" dirty="0">
              <a:latin typeface="Monotype Corsiva" pitchFamily="66" charset="0"/>
            </a:endParaRPr>
          </a:p>
          <a:p>
            <a:pPr marL="533400" indent="-533400"/>
            <a:endParaRPr lang="it-IT" sz="1800" b="1" dirty="0">
              <a:latin typeface="Monotype Corsiva" pitchFamily="66" charset="0"/>
            </a:endParaRPr>
          </a:p>
          <a:p>
            <a:pPr marL="533400" indent="-533400"/>
            <a:endParaRPr lang="it-IT" sz="1800" b="1" dirty="0">
              <a:latin typeface="Monotype Corsiva" pitchFamily="66" charset="0"/>
            </a:endParaRPr>
          </a:p>
          <a:p>
            <a:pPr marL="533400" indent="-533400">
              <a:buFontTx/>
              <a:buNone/>
            </a:pPr>
            <a:endParaRPr lang="it-IT" sz="1800" b="1" dirty="0">
              <a:latin typeface="Monotype Corsiva" pitchFamily="66" charset="0"/>
            </a:endParaRPr>
          </a:p>
        </p:txBody>
      </p:sp>
      <p:pic>
        <p:nvPicPr>
          <p:cNvPr id="24587" name="Picture 11" descr="salumi"/>
          <p:cNvPicPr>
            <a:picLocks noGrp="1" noChangeAspect="1" noChangeArrowheads="1"/>
          </p:cNvPicPr>
          <p:nvPr>
            <p:ph sz="quarter" idx="2"/>
          </p:nvPr>
        </p:nvPicPr>
        <p:blipFill>
          <a:blip r:embed="rId2"/>
          <a:srcRect/>
          <a:stretch>
            <a:fillRect/>
          </a:stretch>
        </p:blipFill>
        <p:spPr>
          <a:xfrm>
            <a:off x="5003800" y="1700213"/>
            <a:ext cx="3671888" cy="2160587"/>
          </a:xfrm>
          <a:noFill/>
          <a:ln/>
        </p:spPr>
      </p:pic>
      <p:pic>
        <p:nvPicPr>
          <p:cNvPr id="24589" name="Picture 13" descr="pane1"/>
          <p:cNvPicPr>
            <a:picLocks noGrp="1" noChangeAspect="1" noChangeArrowheads="1"/>
          </p:cNvPicPr>
          <p:nvPr>
            <p:ph sz="quarter" idx="3"/>
          </p:nvPr>
        </p:nvPicPr>
        <p:blipFill>
          <a:blip r:embed="rId3"/>
          <a:srcRect/>
          <a:stretch>
            <a:fillRect/>
          </a:stretch>
        </p:blipFill>
        <p:spPr>
          <a:xfrm>
            <a:off x="5003800" y="4114800"/>
            <a:ext cx="3744913" cy="21224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heel(4)">
                                      <p:cBhvr>
                                        <p:cTn id="7" dur="2000"/>
                                        <p:tgtEl>
                                          <p:spTgt spid="24580"/>
                                        </p:tgtEl>
                                      </p:cBhvr>
                                    </p:animEffect>
                                  </p:childTnLst>
                                </p:cTn>
                              </p:par>
                            </p:childTnLst>
                          </p:cTn>
                        </p:par>
                        <p:par>
                          <p:cTn id="8" fill="hold">
                            <p:stCondLst>
                              <p:cond delay="2000"/>
                            </p:stCondLst>
                            <p:childTnLst>
                              <p:par>
                                <p:cTn id="9" presetID="50" presetClass="entr" presetSubtype="0" decel="100000" fill="hold" nodeType="afterEffect">
                                  <p:stCondLst>
                                    <p:cond delay="0"/>
                                  </p:stCondLst>
                                  <p:childTnLst>
                                    <p:set>
                                      <p:cBhvr>
                                        <p:cTn id="10" dur="1" fill="hold">
                                          <p:stCondLst>
                                            <p:cond delay="0"/>
                                          </p:stCondLst>
                                        </p:cTn>
                                        <p:tgtEl>
                                          <p:spTgt spid="24581">
                                            <p:txEl>
                                              <p:pRg st="0" end="0"/>
                                            </p:txEl>
                                          </p:spTgt>
                                        </p:tgtEl>
                                        <p:attrNameLst>
                                          <p:attrName>style.visibility</p:attrName>
                                        </p:attrNameLst>
                                      </p:cBhvr>
                                      <p:to>
                                        <p:strVal val="visible"/>
                                      </p:to>
                                    </p:set>
                                    <p:anim calcmode="lin" valueType="num">
                                      <p:cBhvr>
                                        <p:cTn id="11" dur="1000" fill="hold"/>
                                        <p:tgtEl>
                                          <p:spTgt spid="24581">
                                            <p:txEl>
                                              <p:pRg st="0" end="0"/>
                                            </p:txEl>
                                          </p:spTgt>
                                        </p:tgtEl>
                                        <p:attrNameLst>
                                          <p:attrName>ppt_w</p:attrName>
                                        </p:attrNameLst>
                                      </p:cBhvr>
                                      <p:tavLst>
                                        <p:tav tm="0">
                                          <p:val>
                                            <p:strVal val="#ppt_w+.3"/>
                                          </p:val>
                                        </p:tav>
                                        <p:tav tm="100000">
                                          <p:val>
                                            <p:strVal val="#ppt_w"/>
                                          </p:val>
                                        </p:tav>
                                      </p:tavLst>
                                    </p:anim>
                                    <p:anim calcmode="lin" valueType="num">
                                      <p:cBhvr>
                                        <p:cTn id="12" dur="1000" fill="hold"/>
                                        <p:tgtEl>
                                          <p:spTgt spid="24581">
                                            <p:txEl>
                                              <p:pRg st="0" end="0"/>
                                            </p:txEl>
                                          </p:spTgt>
                                        </p:tgtEl>
                                        <p:attrNameLst>
                                          <p:attrName>ppt_h</p:attrName>
                                        </p:attrNameLst>
                                      </p:cBhvr>
                                      <p:tavLst>
                                        <p:tav tm="0">
                                          <p:val>
                                            <p:strVal val="#ppt_h"/>
                                          </p:val>
                                        </p:tav>
                                        <p:tav tm="100000">
                                          <p:val>
                                            <p:strVal val="#ppt_h"/>
                                          </p:val>
                                        </p:tav>
                                      </p:tavLst>
                                    </p:anim>
                                    <p:animEffect transition="in" filter="fade">
                                      <p:cBhvr>
                                        <p:cTn id="13" dur="1000"/>
                                        <p:tgtEl>
                                          <p:spTgt spid="24581">
                                            <p:txEl>
                                              <p:pRg st="0" end="0"/>
                                            </p:txEl>
                                          </p:spTgt>
                                        </p:tgtEl>
                                      </p:cBhvr>
                                    </p:animEffect>
                                  </p:childTnLst>
                                </p:cTn>
                              </p:par>
                            </p:childTnLst>
                          </p:cTn>
                        </p:par>
                        <p:par>
                          <p:cTn id="14" fill="hold">
                            <p:stCondLst>
                              <p:cond delay="3000"/>
                            </p:stCondLst>
                            <p:childTnLst>
                              <p:par>
                                <p:cTn id="15" presetID="50" presetClass="entr" presetSubtype="0" decel="100000" fill="hold" nodeType="afterEffect">
                                  <p:stCondLst>
                                    <p:cond delay="0"/>
                                  </p:stCondLst>
                                  <p:childTnLst>
                                    <p:set>
                                      <p:cBhvr>
                                        <p:cTn id="16" dur="1" fill="hold">
                                          <p:stCondLst>
                                            <p:cond delay="0"/>
                                          </p:stCondLst>
                                        </p:cTn>
                                        <p:tgtEl>
                                          <p:spTgt spid="24581">
                                            <p:txEl>
                                              <p:pRg st="1" end="1"/>
                                            </p:txEl>
                                          </p:spTgt>
                                        </p:tgtEl>
                                        <p:attrNameLst>
                                          <p:attrName>style.visibility</p:attrName>
                                        </p:attrNameLst>
                                      </p:cBhvr>
                                      <p:to>
                                        <p:strVal val="visible"/>
                                      </p:to>
                                    </p:set>
                                    <p:anim calcmode="lin" valueType="num">
                                      <p:cBhvr>
                                        <p:cTn id="17" dur="1000" fill="hold"/>
                                        <p:tgtEl>
                                          <p:spTgt spid="24581">
                                            <p:txEl>
                                              <p:pRg st="1" end="1"/>
                                            </p:txEl>
                                          </p:spTgt>
                                        </p:tgtEl>
                                        <p:attrNameLst>
                                          <p:attrName>ppt_w</p:attrName>
                                        </p:attrNameLst>
                                      </p:cBhvr>
                                      <p:tavLst>
                                        <p:tav tm="0">
                                          <p:val>
                                            <p:strVal val="#ppt_w+.3"/>
                                          </p:val>
                                        </p:tav>
                                        <p:tav tm="100000">
                                          <p:val>
                                            <p:strVal val="#ppt_w"/>
                                          </p:val>
                                        </p:tav>
                                      </p:tavLst>
                                    </p:anim>
                                    <p:anim calcmode="lin" valueType="num">
                                      <p:cBhvr>
                                        <p:cTn id="18" dur="1000" fill="hold"/>
                                        <p:tgtEl>
                                          <p:spTgt spid="24581">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24581">
                                            <p:txEl>
                                              <p:pRg st="1" end="1"/>
                                            </p:txEl>
                                          </p:spTgt>
                                        </p:tgtEl>
                                      </p:cBhvr>
                                    </p:animEffect>
                                  </p:childTnLst>
                                </p:cTn>
                              </p:par>
                            </p:childTnLst>
                          </p:cTn>
                        </p:par>
                        <p:par>
                          <p:cTn id="20" fill="hold">
                            <p:stCondLst>
                              <p:cond delay="4000"/>
                            </p:stCondLst>
                            <p:childTnLst>
                              <p:par>
                                <p:cTn id="21" presetID="50" presetClass="entr" presetSubtype="0" decel="100000" fill="hold" nodeType="afterEffect">
                                  <p:stCondLst>
                                    <p:cond delay="0"/>
                                  </p:stCondLst>
                                  <p:childTnLst>
                                    <p:set>
                                      <p:cBhvr>
                                        <p:cTn id="22" dur="1" fill="hold">
                                          <p:stCondLst>
                                            <p:cond delay="0"/>
                                          </p:stCondLst>
                                        </p:cTn>
                                        <p:tgtEl>
                                          <p:spTgt spid="24581">
                                            <p:txEl>
                                              <p:pRg st="2" end="2"/>
                                            </p:txEl>
                                          </p:spTgt>
                                        </p:tgtEl>
                                        <p:attrNameLst>
                                          <p:attrName>style.visibility</p:attrName>
                                        </p:attrNameLst>
                                      </p:cBhvr>
                                      <p:to>
                                        <p:strVal val="visible"/>
                                      </p:to>
                                    </p:set>
                                    <p:anim calcmode="lin" valueType="num">
                                      <p:cBhvr>
                                        <p:cTn id="23" dur="1000" fill="hold"/>
                                        <p:tgtEl>
                                          <p:spTgt spid="24581">
                                            <p:txEl>
                                              <p:pRg st="2" end="2"/>
                                            </p:txEl>
                                          </p:spTgt>
                                        </p:tgtEl>
                                        <p:attrNameLst>
                                          <p:attrName>ppt_w</p:attrName>
                                        </p:attrNameLst>
                                      </p:cBhvr>
                                      <p:tavLst>
                                        <p:tav tm="0">
                                          <p:val>
                                            <p:strVal val="#ppt_w+.3"/>
                                          </p:val>
                                        </p:tav>
                                        <p:tav tm="100000">
                                          <p:val>
                                            <p:strVal val="#ppt_w"/>
                                          </p:val>
                                        </p:tav>
                                      </p:tavLst>
                                    </p:anim>
                                    <p:anim calcmode="lin" valueType="num">
                                      <p:cBhvr>
                                        <p:cTn id="24" dur="1000" fill="hold"/>
                                        <p:tgtEl>
                                          <p:spTgt spid="24581">
                                            <p:txEl>
                                              <p:pRg st="2" end="2"/>
                                            </p:txEl>
                                          </p:spTgt>
                                        </p:tgtEl>
                                        <p:attrNameLst>
                                          <p:attrName>ppt_h</p:attrName>
                                        </p:attrNameLst>
                                      </p:cBhvr>
                                      <p:tavLst>
                                        <p:tav tm="0">
                                          <p:val>
                                            <p:strVal val="#ppt_h"/>
                                          </p:val>
                                        </p:tav>
                                        <p:tav tm="100000">
                                          <p:val>
                                            <p:strVal val="#ppt_h"/>
                                          </p:val>
                                        </p:tav>
                                      </p:tavLst>
                                    </p:anim>
                                    <p:animEffect transition="in" filter="fade">
                                      <p:cBhvr>
                                        <p:cTn id="25" dur="1000"/>
                                        <p:tgtEl>
                                          <p:spTgt spid="24581">
                                            <p:txEl>
                                              <p:pRg st="2" end="2"/>
                                            </p:txEl>
                                          </p:spTgt>
                                        </p:tgtEl>
                                      </p:cBhvr>
                                    </p:animEffect>
                                  </p:childTnLst>
                                </p:cTn>
                              </p:par>
                            </p:childTnLst>
                          </p:cTn>
                        </p:par>
                        <p:par>
                          <p:cTn id="26" fill="hold">
                            <p:stCondLst>
                              <p:cond delay="5000"/>
                            </p:stCondLst>
                            <p:childTnLst>
                              <p:par>
                                <p:cTn id="27" presetID="50" presetClass="entr" presetSubtype="0" decel="100000" fill="hold" nodeType="afterEffect">
                                  <p:stCondLst>
                                    <p:cond delay="0"/>
                                  </p:stCondLst>
                                  <p:childTnLst>
                                    <p:set>
                                      <p:cBhvr>
                                        <p:cTn id="28" dur="1" fill="hold">
                                          <p:stCondLst>
                                            <p:cond delay="0"/>
                                          </p:stCondLst>
                                        </p:cTn>
                                        <p:tgtEl>
                                          <p:spTgt spid="24581">
                                            <p:txEl>
                                              <p:pRg st="3" end="3"/>
                                            </p:txEl>
                                          </p:spTgt>
                                        </p:tgtEl>
                                        <p:attrNameLst>
                                          <p:attrName>style.visibility</p:attrName>
                                        </p:attrNameLst>
                                      </p:cBhvr>
                                      <p:to>
                                        <p:strVal val="visible"/>
                                      </p:to>
                                    </p:set>
                                    <p:anim calcmode="lin" valueType="num">
                                      <p:cBhvr>
                                        <p:cTn id="29" dur="1000" fill="hold"/>
                                        <p:tgtEl>
                                          <p:spTgt spid="24581">
                                            <p:txEl>
                                              <p:pRg st="3" end="3"/>
                                            </p:txEl>
                                          </p:spTgt>
                                        </p:tgtEl>
                                        <p:attrNameLst>
                                          <p:attrName>ppt_w</p:attrName>
                                        </p:attrNameLst>
                                      </p:cBhvr>
                                      <p:tavLst>
                                        <p:tav tm="0">
                                          <p:val>
                                            <p:strVal val="#ppt_w+.3"/>
                                          </p:val>
                                        </p:tav>
                                        <p:tav tm="100000">
                                          <p:val>
                                            <p:strVal val="#ppt_w"/>
                                          </p:val>
                                        </p:tav>
                                      </p:tavLst>
                                    </p:anim>
                                    <p:anim calcmode="lin" valueType="num">
                                      <p:cBhvr>
                                        <p:cTn id="30" dur="1000" fill="hold"/>
                                        <p:tgtEl>
                                          <p:spTgt spid="24581">
                                            <p:txEl>
                                              <p:pRg st="3" end="3"/>
                                            </p:txEl>
                                          </p:spTgt>
                                        </p:tgtEl>
                                        <p:attrNameLst>
                                          <p:attrName>ppt_h</p:attrName>
                                        </p:attrNameLst>
                                      </p:cBhvr>
                                      <p:tavLst>
                                        <p:tav tm="0">
                                          <p:val>
                                            <p:strVal val="#ppt_h"/>
                                          </p:val>
                                        </p:tav>
                                        <p:tav tm="100000">
                                          <p:val>
                                            <p:strVal val="#ppt_h"/>
                                          </p:val>
                                        </p:tav>
                                      </p:tavLst>
                                    </p:anim>
                                    <p:animEffect transition="in" filter="fade">
                                      <p:cBhvr>
                                        <p:cTn id="31" dur="1000"/>
                                        <p:tgtEl>
                                          <p:spTgt spid="24581">
                                            <p:txEl>
                                              <p:pRg st="3" end="3"/>
                                            </p:txEl>
                                          </p:spTgt>
                                        </p:tgtEl>
                                      </p:cBhvr>
                                    </p:animEffect>
                                  </p:childTnLst>
                                </p:cTn>
                              </p:par>
                            </p:childTnLst>
                          </p:cTn>
                        </p:par>
                        <p:par>
                          <p:cTn id="32" fill="hold">
                            <p:stCondLst>
                              <p:cond delay="6000"/>
                            </p:stCondLst>
                            <p:childTnLst>
                              <p:par>
                                <p:cTn id="33" presetID="50" presetClass="entr" presetSubtype="0" decel="100000" fill="hold" nodeType="afterEffect">
                                  <p:stCondLst>
                                    <p:cond delay="0"/>
                                  </p:stCondLst>
                                  <p:childTnLst>
                                    <p:set>
                                      <p:cBhvr>
                                        <p:cTn id="34" dur="1" fill="hold">
                                          <p:stCondLst>
                                            <p:cond delay="0"/>
                                          </p:stCondLst>
                                        </p:cTn>
                                        <p:tgtEl>
                                          <p:spTgt spid="24581">
                                            <p:txEl>
                                              <p:pRg st="4" end="4"/>
                                            </p:txEl>
                                          </p:spTgt>
                                        </p:tgtEl>
                                        <p:attrNameLst>
                                          <p:attrName>style.visibility</p:attrName>
                                        </p:attrNameLst>
                                      </p:cBhvr>
                                      <p:to>
                                        <p:strVal val="visible"/>
                                      </p:to>
                                    </p:set>
                                    <p:anim calcmode="lin" valueType="num">
                                      <p:cBhvr>
                                        <p:cTn id="35" dur="1000" fill="hold"/>
                                        <p:tgtEl>
                                          <p:spTgt spid="24581">
                                            <p:txEl>
                                              <p:pRg st="4" end="4"/>
                                            </p:txEl>
                                          </p:spTgt>
                                        </p:tgtEl>
                                        <p:attrNameLst>
                                          <p:attrName>ppt_w</p:attrName>
                                        </p:attrNameLst>
                                      </p:cBhvr>
                                      <p:tavLst>
                                        <p:tav tm="0">
                                          <p:val>
                                            <p:strVal val="#ppt_w+.3"/>
                                          </p:val>
                                        </p:tav>
                                        <p:tav tm="100000">
                                          <p:val>
                                            <p:strVal val="#ppt_w"/>
                                          </p:val>
                                        </p:tav>
                                      </p:tavLst>
                                    </p:anim>
                                    <p:anim calcmode="lin" valueType="num">
                                      <p:cBhvr>
                                        <p:cTn id="36" dur="1000" fill="hold"/>
                                        <p:tgtEl>
                                          <p:spTgt spid="2458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24581">
                                            <p:txEl>
                                              <p:pRg st="4" end="4"/>
                                            </p:txEl>
                                          </p:spTgt>
                                        </p:tgtEl>
                                      </p:cBhvr>
                                    </p:animEffect>
                                  </p:childTnLst>
                                </p:cTn>
                              </p:par>
                            </p:childTnLst>
                          </p:cTn>
                        </p:par>
                        <p:par>
                          <p:cTn id="38" fill="hold">
                            <p:stCondLst>
                              <p:cond delay="7000"/>
                            </p:stCondLst>
                            <p:childTnLst>
                              <p:par>
                                <p:cTn id="39" presetID="50" presetClass="entr" presetSubtype="0" decel="100000" fill="hold" nodeType="afterEffect">
                                  <p:stCondLst>
                                    <p:cond delay="0"/>
                                  </p:stCondLst>
                                  <p:childTnLst>
                                    <p:set>
                                      <p:cBhvr>
                                        <p:cTn id="40" dur="1" fill="hold">
                                          <p:stCondLst>
                                            <p:cond delay="0"/>
                                          </p:stCondLst>
                                        </p:cTn>
                                        <p:tgtEl>
                                          <p:spTgt spid="24581">
                                            <p:txEl>
                                              <p:pRg st="5" end="5"/>
                                            </p:txEl>
                                          </p:spTgt>
                                        </p:tgtEl>
                                        <p:attrNameLst>
                                          <p:attrName>style.visibility</p:attrName>
                                        </p:attrNameLst>
                                      </p:cBhvr>
                                      <p:to>
                                        <p:strVal val="visible"/>
                                      </p:to>
                                    </p:set>
                                    <p:anim calcmode="lin" valueType="num">
                                      <p:cBhvr>
                                        <p:cTn id="41" dur="1000" fill="hold"/>
                                        <p:tgtEl>
                                          <p:spTgt spid="24581">
                                            <p:txEl>
                                              <p:pRg st="5" end="5"/>
                                            </p:txEl>
                                          </p:spTgt>
                                        </p:tgtEl>
                                        <p:attrNameLst>
                                          <p:attrName>ppt_w</p:attrName>
                                        </p:attrNameLst>
                                      </p:cBhvr>
                                      <p:tavLst>
                                        <p:tav tm="0">
                                          <p:val>
                                            <p:strVal val="#ppt_w+.3"/>
                                          </p:val>
                                        </p:tav>
                                        <p:tav tm="100000">
                                          <p:val>
                                            <p:strVal val="#ppt_w"/>
                                          </p:val>
                                        </p:tav>
                                      </p:tavLst>
                                    </p:anim>
                                    <p:anim calcmode="lin" valueType="num">
                                      <p:cBhvr>
                                        <p:cTn id="42" dur="1000" fill="hold"/>
                                        <p:tgtEl>
                                          <p:spTgt spid="24581">
                                            <p:txEl>
                                              <p:pRg st="5" end="5"/>
                                            </p:txEl>
                                          </p:spTgt>
                                        </p:tgtEl>
                                        <p:attrNameLst>
                                          <p:attrName>ppt_h</p:attrName>
                                        </p:attrNameLst>
                                      </p:cBhvr>
                                      <p:tavLst>
                                        <p:tav tm="0">
                                          <p:val>
                                            <p:strVal val="#ppt_h"/>
                                          </p:val>
                                        </p:tav>
                                        <p:tav tm="100000">
                                          <p:val>
                                            <p:strVal val="#ppt_h"/>
                                          </p:val>
                                        </p:tav>
                                      </p:tavLst>
                                    </p:anim>
                                    <p:animEffect transition="in" filter="fade">
                                      <p:cBhvr>
                                        <p:cTn id="43" dur="1000"/>
                                        <p:tgtEl>
                                          <p:spTgt spid="24581">
                                            <p:txEl>
                                              <p:pRg st="5" end="5"/>
                                            </p:txEl>
                                          </p:spTgt>
                                        </p:tgtEl>
                                      </p:cBhvr>
                                    </p:animEffect>
                                  </p:childTnLst>
                                </p:cTn>
                              </p:par>
                            </p:childTnLst>
                          </p:cTn>
                        </p:par>
                        <p:par>
                          <p:cTn id="44" fill="hold">
                            <p:stCondLst>
                              <p:cond delay="8000"/>
                            </p:stCondLst>
                            <p:childTnLst>
                              <p:par>
                                <p:cTn id="45" presetID="50" presetClass="entr" presetSubtype="0" decel="100000" fill="hold" nodeType="afterEffect">
                                  <p:stCondLst>
                                    <p:cond delay="0"/>
                                  </p:stCondLst>
                                  <p:childTnLst>
                                    <p:set>
                                      <p:cBhvr>
                                        <p:cTn id="46" dur="1" fill="hold">
                                          <p:stCondLst>
                                            <p:cond delay="0"/>
                                          </p:stCondLst>
                                        </p:cTn>
                                        <p:tgtEl>
                                          <p:spTgt spid="24581">
                                            <p:txEl>
                                              <p:pRg st="6" end="6"/>
                                            </p:txEl>
                                          </p:spTgt>
                                        </p:tgtEl>
                                        <p:attrNameLst>
                                          <p:attrName>style.visibility</p:attrName>
                                        </p:attrNameLst>
                                      </p:cBhvr>
                                      <p:to>
                                        <p:strVal val="visible"/>
                                      </p:to>
                                    </p:set>
                                    <p:anim calcmode="lin" valueType="num">
                                      <p:cBhvr>
                                        <p:cTn id="47" dur="1000" fill="hold"/>
                                        <p:tgtEl>
                                          <p:spTgt spid="24581">
                                            <p:txEl>
                                              <p:pRg st="6" end="6"/>
                                            </p:txEl>
                                          </p:spTgt>
                                        </p:tgtEl>
                                        <p:attrNameLst>
                                          <p:attrName>ppt_w</p:attrName>
                                        </p:attrNameLst>
                                      </p:cBhvr>
                                      <p:tavLst>
                                        <p:tav tm="0">
                                          <p:val>
                                            <p:strVal val="#ppt_w+.3"/>
                                          </p:val>
                                        </p:tav>
                                        <p:tav tm="100000">
                                          <p:val>
                                            <p:strVal val="#ppt_w"/>
                                          </p:val>
                                        </p:tav>
                                      </p:tavLst>
                                    </p:anim>
                                    <p:anim calcmode="lin" valueType="num">
                                      <p:cBhvr>
                                        <p:cTn id="48" dur="1000" fill="hold"/>
                                        <p:tgtEl>
                                          <p:spTgt spid="24581">
                                            <p:txEl>
                                              <p:pRg st="6" end="6"/>
                                            </p:txEl>
                                          </p:spTgt>
                                        </p:tgtEl>
                                        <p:attrNameLst>
                                          <p:attrName>ppt_h</p:attrName>
                                        </p:attrNameLst>
                                      </p:cBhvr>
                                      <p:tavLst>
                                        <p:tav tm="0">
                                          <p:val>
                                            <p:strVal val="#ppt_h"/>
                                          </p:val>
                                        </p:tav>
                                        <p:tav tm="100000">
                                          <p:val>
                                            <p:strVal val="#ppt_h"/>
                                          </p:val>
                                        </p:tav>
                                      </p:tavLst>
                                    </p:anim>
                                    <p:animEffect transition="in" filter="fade">
                                      <p:cBhvr>
                                        <p:cTn id="49" dur="1000"/>
                                        <p:tgtEl>
                                          <p:spTgt spid="24581">
                                            <p:txEl>
                                              <p:pRg st="6" end="6"/>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4587"/>
                                        </p:tgtEl>
                                        <p:attrNameLst>
                                          <p:attrName>style.visibility</p:attrName>
                                        </p:attrNameLst>
                                      </p:cBhvr>
                                      <p:to>
                                        <p:strVal val="visible"/>
                                      </p:to>
                                    </p:set>
                                    <p:animEffect transition="in" filter="circle(in)">
                                      <p:cBhvr>
                                        <p:cTn id="52" dur="2000"/>
                                        <p:tgtEl>
                                          <p:spTgt spid="24587"/>
                                        </p:tgtEl>
                                      </p:cBhvr>
                                    </p:animEffect>
                                  </p:childTnLst>
                                </p:cTn>
                              </p:par>
                            </p:childTnLst>
                          </p:cTn>
                        </p:par>
                        <p:par>
                          <p:cTn id="53" fill="hold">
                            <p:stCondLst>
                              <p:cond delay="10000"/>
                            </p:stCondLst>
                            <p:childTnLst>
                              <p:par>
                                <p:cTn id="54" presetID="50" presetClass="entr" presetSubtype="0" decel="100000" fill="hold" nodeType="afterEffect">
                                  <p:stCondLst>
                                    <p:cond delay="0"/>
                                  </p:stCondLst>
                                  <p:childTnLst>
                                    <p:set>
                                      <p:cBhvr>
                                        <p:cTn id="55" dur="1" fill="hold">
                                          <p:stCondLst>
                                            <p:cond delay="0"/>
                                          </p:stCondLst>
                                        </p:cTn>
                                        <p:tgtEl>
                                          <p:spTgt spid="24581">
                                            <p:txEl>
                                              <p:pRg st="7" end="7"/>
                                            </p:txEl>
                                          </p:spTgt>
                                        </p:tgtEl>
                                        <p:attrNameLst>
                                          <p:attrName>style.visibility</p:attrName>
                                        </p:attrNameLst>
                                      </p:cBhvr>
                                      <p:to>
                                        <p:strVal val="visible"/>
                                      </p:to>
                                    </p:set>
                                    <p:anim calcmode="lin" valueType="num">
                                      <p:cBhvr>
                                        <p:cTn id="56" dur="1000" fill="hold"/>
                                        <p:tgtEl>
                                          <p:spTgt spid="24581">
                                            <p:txEl>
                                              <p:pRg st="7" end="7"/>
                                            </p:txEl>
                                          </p:spTgt>
                                        </p:tgtEl>
                                        <p:attrNameLst>
                                          <p:attrName>ppt_w</p:attrName>
                                        </p:attrNameLst>
                                      </p:cBhvr>
                                      <p:tavLst>
                                        <p:tav tm="0">
                                          <p:val>
                                            <p:strVal val="#ppt_w+.3"/>
                                          </p:val>
                                        </p:tav>
                                        <p:tav tm="100000">
                                          <p:val>
                                            <p:strVal val="#ppt_w"/>
                                          </p:val>
                                        </p:tav>
                                      </p:tavLst>
                                    </p:anim>
                                    <p:anim calcmode="lin" valueType="num">
                                      <p:cBhvr>
                                        <p:cTn id="57" dur="1000" fill="hold"/>
                                        <p:tgtEl>
                                          <p:spTgt spid="24581">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24581">
                                            <p:txEl>
                                              <p:pRg st="7" end="7"/>
                                            </p:txEl>
                                          </p:spTgt>
                                        </p:tgtEl>
                                      </p:cBhvr>
                                    </p:animEffect>
                                  </p:childTnLst>
                                </p:cTn>
                              </p:par>
                            </p:childTnLst>
                          </p:cTn>
                        </p:par>
                        <p:par>
                          <p:cTn id="59" fill="hold">
                            <p:stCondLst>
                              <p:cond delay="11000"/>
                            </p:stCondLst>
                            <p:childTnLst>
                              <p:par>
                                <p:cTn id="60" presetID="50" presetClass="entr" presetSubtype="0" decel="100000" fill="hold" nodeType="afterEffect">
                                  <p:stCondLst>
                                    <p:cond delay="0"/>
                                  </p:stCondLst>
                                  <p:childTnLst>
                                    <p:set>
                                      <p:cBhvr>
                                        <p:cTn id="61" dur="1" fill="hold">
                                          <p:stCondLst>
                                            <p:cond delay="0"/>
                                          </p:stCondLst>
                                        </p:cTn>
                                        <p:tgtEl>
                                          <p:spTgt spid="24581">
                                            <p:txEl>
                                              <p:pRg st="8" end="8"/>
                                            </p:txEl>
                                          </p:spTgt>
                                        </p:tgtEl>
                                        <p:attrNameLst>
                                          <p:attrName>style.visibility</p:attrName>
                                        </p:attrNameLst>
                                      </p:cBhvr>
                                      <p:to>
                                        <p:strVal val="visible"/>
                                      </p:to>
                                    </p:set>
                                    <p:anim calcmode="lin" valueType="num">
                                      <p:cBhvr>
                                        <p:cTn id="62" dur="1000" fill="hold"/>
                                        <p:tgtEl>
                                          <p:spTgt spid="24581">
                                            <p:txEl>
                                              <p:pRg st="8" end="8"/>
                                            </p:txEl>
                                          </p:spTgt>
                                        </p:tgtEl>
                                        <p:attrNameLst>
                                          <p:attrName>ppt_w</p:attrName>
                                        </p:attrNameLst>
                                      </p:cBhvr>
                                      <p:tavLst>
                                        <p:tav tm="0">
                                          <p:val>
                                            <p:strVal val="#ppt_w+.3"/>
                                          </p:val>
                                        </p:tav>
                                        <p:tav tm="100000">
                                          <p:val>
                                            <p:strVal val="#ppt_w"/>
                                          </p:val>
                                        </p:tav>
                                      </p:tavLst>
                                    </p:anim>
                                    <p:anim calcmode="lin" valueType="num">
                                      <p:cBhvr>
                                        <p:cTn id="63" dur="1000" fill="hold"/>
                                        <p:tgtEl>
                                          <p:spTgt spid="24581">
                                            <p:txEl>
                                              <p:pRg st="8" end="8"/>
                                            </p:txEl>
                                          </p:spTgt>
                                        </p:tgtEl>
                                        <p:attrNameLst>
                                          <p:attrName>ppt_h</p:attrName>
                                        </p:attrNameLst>
                                      </p:cBhvr>
                                      <p:tavLst>
                                        <p:tav tm="0">
                                          <p:val>
                                            <p:strVal val="#ppt_h"/>
                                          </p:val>
                                        </p:tav>
                                        <p:tav tm="100000">
                                          <p:val>
                                            <p:strVal val="#ppt_h"/>
                                          </p:val>
                                        </p:tav>
                                      </p:tavLst>
                                    </p:anim>
                                    <p:animEffect transition="in" filter="fade">
                                      <p:cBhvr>
                                        <p:cTn id="64" dur="1000"/>
                                        <p:tgtEl>
                                          <p:spTgt spid="24581">
                                            <p:txEl>
                                              <p:pRg st="8" end="8"/>
                                            </p:txEl>
                                          </p:spTgt>
                                        </p:tgtEl>
                                      </p:cBhvr>
                                    </p:animEffect>
                                  </p:childTnLst>
                                </p:cTn>
                              </p:par>
                            </p:childTnLst>
                          </p:cTn>
                        </p:par>
                        <p:par>
                          <p:cTn id="65" fill="hold">
                            <p:stCondLst>
                              <p:cond delay="12000"/>
                            </p:stCondLst>
                            <p:childTnLst>
                              <p:par>
                                <p:cTn id="66" presetID="50" presetClass="entr" presetSubtype="0" decel="100000" fill="hold" nodeType="afterEffect">
                                  <p:stCondLst>
                                    <p:cond delay="0"/>
                                  </p:stCondLst>
                                  <p:childTnLst>
                                    <p:set>
                                      <p:cBhvr>
                                        <p:cTn id="67" dur="1" fill="hold">
                                          <p:stCondLst>
                                            <p:cond delay="0"/>
                                          </p:stCondLst>
                                        </p:cTn>
                                        <p:tgtEl>
                                          <p:spTgt spid="24581">
                                            <p:txEl>
                                              <p:pRg st="9" end="9"/>
                                            </p:txEl>
                                          </p:spTgt>
                                        </p:tgtEl>
                                        <p:attrNameLst>
                                          <p:attrName>style.visibility</p:attrName>
                                        </p:attrNameLst>
                                      </p:cBhvr>
                                      <p:to>
                                        <p:strVal val="visible"/>
                                      </p:to>
                                    </p:set>
                                    <p:anim calcmode="lin" valueType="num">
                                      <p:cBhvr>
                                        <p:cTn id="68" dur="1000" fill="hold"/>
                                        <p:tgtEl>
                                          <p:spTgt spid="24581">
                                            <p:txEl>
                                              <p:pRg st="9" end="9"/>
                                            </p:txEl>
                                          </p:spTgt>
                                        </p:tgtEl>
                                        <p:attrNameLst>
                                          <p:attrName>ppt_w</p:attrName>
                                        </p:attrNameLst>
                                      </p:cBhvr>
                                      <p:tavLst>
                                        <p:tav tm="0">
                                          <p:val>
                                            <p:strVal val="#ppt_w+.3"/>
                                          </p:val>
                                        </p:tav>
                                        <p:tav tm="100000">
                                          <p:val>
                                            <p:strVal val="#ppt_w"/>
                                          </p:val>
                                        </p:tav>
                                      </p:tavLst>
                                    </p:anim>
                                    <p:anim calcmode="lin" valueType="num">
                                      <p:cBhvr>
                                        <p:cTn id="69" dur="1000" fill="hold"/>
                                        <p:tgtEl>
                                          <p:spTgt spid="24581">
                                            <p:txEl>
                                              <p:pRg st="9" end="9"/>
                                            </p:txEl>
                                          </p:spTgt>
                                        </p:tgtEl>
                                        <p:attrNameLst>
                                          <p:attrName>ppt_h</p:attrName>
                                        </p:attrNameLst>
                                      </p:cBhvr>
                                      <p:tavLst>
                                        <p:tav tm="0">
                                          <p:val>
                                            <p:strVal val="#ppt_h"/>
                                          </p:val>
                                        </p:tav>
                                        <p:tav tm="100000">
                                          <p:val>
                                            <p:strVal val="#ppt_h"/>
                                          </p:val>
                                        </p:tav>
                                      </p:tavLst>
                                    </p:anim>
                                    <p:animEffect transition="in" filter="fade">
                                      <p:cBhvr>
                                        <p:cTn id="70" dur="1000"/>
                                        <p:tgtEl>
                                          <p:spTgt spid="24581">
                                            <p:txEl>
                                              <p:pRg st="9" end="9"/>
                                            </p:txEl>
                                          </p:spTgt>
                                        </p:tgtEl>
                                      </p:cBhvr>
                                    </p:animEffect>
                                  </p:childTnLst>
                                </p:cTn>
                              </p:par>
                              <p:par>
                                <p:cTn id="71" presetID="6" presetClass="entr" presetSubtype="16" fill="hold" nodeType="withEffect">
                                  <p:stCondLst>
                                    <p:cond delay="0"/>
                                  </p:stCondLst>
                                  <p:childTnLst>
                                    <p:set>
                                      <p:cBhvr>
                                        <p:cTn id="72" dur="1" fill="hold">
                                          <p:stCondLst>
                                            <p:cond delay="0"/>
                                          </p:stCondLst>
                                        </p:cTn>
                                        <p:tgtEl>
                                          <p:spTgt spid="24589"/>
                                        </p:tgtEl>
                                        <p:attrNameLst>
                                          <p:attrName>style.visibility</p:attrName>
                                        </p:attrNameLst>
                                      </p:cBhvr>
                                      <p:to>
                                        <p:strVal val="visible"/>
                                      </p:to>
                                    </p:set>
                                    <p:animEffect transition="in" filter="circle(in)">
                                      <p:cBhvr>
                                        <p:cTn id="73" dur="2000"/>
                                        <p:tgtEl>
                                          <p:spTgt spid="24589"/>
                                        </p:tgtEl>
                                      </p:cBhvr>
                                    </p:animEffect>
                                  </p:childTnLst>
                                </p:cTn>
                              </p:par>
                            </p:childTnLst>
                          </p:cTn>
                        </p:par>
                        <p:par>
                          <p:cTn id="74" fill="hold">
                            <p:stCondLst>
                              <p:cond delay="14000"/>
                            </p:stCondLst>
                            <p:childTnLst>
                              <p:par>
                                <p:cTn id="75" presetID="50" presetClass="entr" presetSubtype="0" decel="100000" fill="hold" nodeType="afterEffect">
                                  <p:stCondLst>
                                    <p:cond delay="0"/>
                                  </p:stCondLst>
                                  <p:childTnLst>
                                    <p:set>
                                      <p:cBhvr>
                                        <p:cTn id="76" dur="1" fill="hold">
                                          <p:stCondLst>
                                            <p:cond delay="0"/>
                                          </p:stCondLst>
                                        </p:cTn>
                                        <p:tgtEl>
                                          <p:spTgt spid="24581">
                                            <p:txEl>
                                              <p:pRg st="10" end="10"/>
                                            </p:txEl>
                                          </p:spTgt>
                                        </p:tgtEl>
                                        <p:attrNameLst>
                                          <p:attrName>style.visibility</p:attrName>
                                        </p:attrNameLst>
                                      </p:cBhvr>
                                      <p:to>
                                        <p:strVal val="visible"/>
                                      </p:to>
                                    </p:set>
                                    <p:anim calcmode="lin" valueType="num">
                                      <p:cBhvr>
                                        <p:cTn id="77" dur="1000" fill="hold"/>
                                        <p:tgtEl>
                                          <p:spTgt spid="24581">
                                            <p:txEl>
                                              <p:pRg st="10" end="10"/>
                                            </p:txEl>
                                          </p:spTgt>
                                        </p:tgtEl>
                                        <p:attrNameLst>
                                          <p:attrName>ppt_w</p:attrName>
                                        </p:attrNameLst>
                                      </p:cBhvr>
                                      <p:tavLst>
                                        <p:tav tm="0">
                                          <p:val>
                                            <p:strVal val="#ppt_w+.3"/>
                                          </p:val>
                                        </p:tav>
                                        <p:tav tm="100000">
                                          <p:val>
                                            <p:strVal val="#ppt_w"/>
                                          </p:val>
                                        </p:tav>
                                      </p:tavLst>
                                    </p:anim>
                                    <p:anim calcmode="lin" valueType="num">
                                      <p:cBhvr>
                                        <p:cTn id="78" dur="1000" fill="hold"/>
                                        <p:tgtEl>
                                          <p:spTgt spid="24581">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24581">
                                            <p:txEl>
                                              <p:pRg st="10" end="10"/>
                                            </p:txEl>
                                          </p:spTgt>
                                        </p:tgtEl>
                                      </p:cBhvr>
                                    </p:animEffect>
                                  </p:childTnLst>
                                </p:cTn>
                              </p:par>
                            </p:childTnLst>
                          </p:cTn>
                        </p:par>
                        <p:par>
                          <p:cTn id="80" fill="hold">
                            <p:stCondLst>
                              <p:cond delay="15000"/>
                            </p:stCondLst>
                            <p:childTnLst>
                              <p:par>
                                <p:cTn id="81" presetID="50" presetClass="entr" presetSubtype="0" decel="100000" fill="hold" nodeType="afterEffect">
                                  <p:stCondLst>
                                    <p:cond delay="0"/>
                                  </p:stCondLst>
                                  <p:childTnLst>
                                    <p:set>
                                      <p:cBhvr>
                                        <p:cTn id="82" dur="1" fill="hold">
                                          <p:stCondLst>
                                            <p:cond delay="0"/>
                                          </p:stCondLst>
                                        </p:cTn>
                                        <p:tgtEl>
                                          <p:spTgt spid="24581">
                                            <p:txEl>
                                              <p:pRg st="11" end="11"/>
                                            </p:txEl>
                                          </p:spTgt>
                                        </p:tgtEl>
                                        <p:attrNameLst>
                                          <p:attrName>style.visibility</p:attrName>
                                        </p:attrNameLst>
                                      </p:cBhvr>
                                      <p:to>
                                        <p:strVal val="visible"/>
                                      </p:to>
                                    </p:set>
                                    <p:anim calcmode="lin" valueType="num">
                                      <p:cBhvr>
                                        <p:cTn id="83" dur="1000" fill="hold"/>
                                        <p:tgtEl>
                                          <p:spTgt spid="24581">
                                            <p:txEl>
                                              <p:pRg st="11" end="11"/>
                                            </p:txEl>
                                          </p:spTgt>
                                        </p:tgtEl>
                                        <p:attrNameLst>
                                          <p:attrName>ppt_w</p:attrName>
                                        </p:attrNameLst>
                                      </p:cBhvr>
                                      <p:tavLst>
                                        <p:tav tm="0">
                                          <p:val>
                                            <p:strVal val="#ppt_w+.3"/>
                                          </p:val>
                                        </p:tav>
                                        <p:tav tm="100000">
                                          <p:val>
                                            <p:strVal val="#ppt_w"/>
                                          </p:val>
                                        </p:tav>
                                      </p:tavLst>
                                    </p:anim>
                                    <p:anim calcmode="lin" valueType="num">
                                      <p:cBhvr>
                                        <p:cTn id="84" dur="1000" fill="hold"/>
                                        <p:tgtEl>
                                          <p:spTgt spid="24581">
                                            <p:txEl>
                                              <p:pRg st="11" end="11"/>
                                            </p:txEl>
                                          </p:spTgt>
                                        </p:tgtEl>
                                        <p:attrNameLst>
                                          <p:attrName>ppt_h</p:attrName>
                                        </p:attrNameLst>
                                      </p:cBhvr>
                                      <p:tavLst>
                                        <p:tav tm="0">
                                          <p:val>
                                            <p:strVal val="#ppt_h"/>
                                          </p:val>
                                        </p:tav>
                                        <p:tav tm="100000">
                                          <p:val>
                                            <p:strVal val="#ppt_h"/>
                                          </p:val>
                                        </p:tav>
                                      </p:tavLst>
                                    </p:anim>
                                    <p:animEffect transition="in" filter="fade">
                                      <p:cBhvr>
                                        <p:cTn id="85" dur="1000"/>
                                        <p:tgtEl>
                                          <p:spTgt spid="24581">
                                            <p:txEl>
                                              <p:pRg st="11" end="11"/>
                                            </p:txEl>
                                          </p:spTgt>
                                        </p:tgtEl>
                                      </p:cBhvr>
                                    </p:animEffect>
                                  </p:childTnLst>
                                </p:cTn>
                              </p:par>
                            </p:childTnLst>
                          </p:cTn>
                        </p:par>
                        <p:par>
                          <p:cTn id="86" fill="hold">
                            <p:stCondLst>
                              <p:cond delay="16000"/>
                            </p:stCondLst>
                            <p:childTnLst>
                              <p:par>
                                <p:cTn id="87" presetID="50" presetClass="entr" presetSubtype="0" decel="100000" fill="hold" nodeType="afterEffect">
                                  <p:stCondLst>
                                    <p:cond delay="0"/>
                                  </p:stCondLst>
                                  <p:childTnLst>
                                    <p:set>
                                      <p:cBhvr>
                                        <p:cTn id="88" dur="1" fill="hold">
                                          <p:stCondLst>
                                            <p:cond delay="0"/>
                                          </p:stCondLst>
                                        </p:cTn>
                                        <p:tgtEl>
                                          <p:spTgt spid="24581">
                                            <p:txEl>
                                              <p:pRg st="12" end="12"/>
                                            </p:txEl>
                                          </p:spTgt>
                                        </p:tgtEl>
                                        <p:attrNameLst>
                                          <p:attrName>style.visibility</p:attrName>
                                        </p:attrNameLst>
                                      </p:cBhvr>
                                      <p:to>
                                        <p:strVal val="visible"/>
                                      </p:to>
                                    </p:set>
                                    <p:anim calcmode="lin" valueType="num">
                                      <p:cBhvr>
                                        <p:cTn id="89" dur="1000" fill="hold"/>
                                        <p:tgtEl>
                                          <p:spTgt spid="24581">
                                            <p:txEl>
                                              <p:pRg st="12" end="12"/>
                                            </p:txEl>
                                          </p:spTgt>
                                        </p:tgtEl>
                                        <p:attrNameLst>
                                          <p:attrName>ppt_w</p:attrName>
                                        </p:attrNameLst>
                                      </p:cBhvr>
                                      <p:tavLst>
                                        <p:tav tm="0">
                                          <p:val>
                                            <p:strVal val="#ppt_w+.3"/>
                                          </p:val>
                                        </p:tav>
                                        <p:tav tm="100000">
                                          <p:val>
                                            <p:strVal val="#ppt_w"/>
                                          </p:val>
                                        </p:tav>
                                      </p:tavLst>
                                    </p:anim>
                                    <p:anim calcmode="lin" valueType="num">
                                      <p:cBhvr>
                                        <p:cTn id="90" dur="1000" fill="hold"/>
                                        <p:tgtEl>
                                          <p:spTgt spid="24581">
                                            <p:txEl>
                                              <p:pRg st="12" end="12"/>
                                            </p:txEl>
                                          </p:spTgt>
                                        </p:tgtEl>
                                        <p:attrNameLst>
                                          <p:attrName>ppt_h</p:attrName>
                                        </p:attrNameLst>
                                      </p:cBhvr>
                                      <p:tavLst>
                                        <p:tav tm="0">
                                          <p:val>
                                            <p:strVal val="#ppt_h"/>
                                          </p:val>
                                        </p:tav>
                                        <p:tav tm="100000">
                                          <p:val>
                                            <p:strVal val="#ppt_h"/>
                                          </p:val>
                                        </p:tav>
                                      </p:tavLst>
                                    </p:anim>
                                    <p:animEffect transition="in" filter="fade">
                                      <p:cBhvr>
                                        <p:cTn id="91" dur="1000"/>
                                        <p:tgtEl>
                                          <p:spTgt spid="24581">
                                            <p:txEl>
                                              <p:pRg st="12" end="12"/>
                                            </p:txEl>
                                          </p:spTgt>
                                        </p:tgtEl>
                                      </p:cBhvr>
                                    </p:animEffect>
                                  </p:childTnLst>
                                </p:cTn>
                              </p:par>
                            </p:childTnLst>
                          </p:cTn>
                        </p:par>
                        <p:par>
                          <p:cTn id="92" fill="hold">
                            <p:stCondLst>
                              <p:cond delay="17000"/>
                            </p:stCondLst>
                            <p:childTnLst>
                              <p:par>
                                <p:cTn id="93" presetID="10" presetClass="exit" presetSubtype="0" fill="hold" grpId="1" nodeType="afterEffect">
                                  <p:stCondLst>
                                    <p:cond delay="0"/>
                                  </p:stCondLst>
                                  <p:childTnLst>
                                    <p:animEffect transition="out" filter="fade">
                                      <p:cBhvr>
                                        <p:cTn id="94" dur="500"/>
                                        <p:tgtEl>
                                          <p:spTgt spid="24580"/>
                                        </p:tgtEl>
                                      </p:cBhvr>
                                    </p:animEffect>
                                    <p:set>
                                      <p:cBhvr>
                                        <p:cTn id="95" dur="1" fill="hold">
                                          <p:stCondLst>
                                            <p:cond delay="499"/>
                                          </p:stCondLst>
                                        </p:cTn>
                                        <p:tgtEl>
                                          <p:spTgt spid="24580"/>
                                        </p:tgtEl>
                                        <p:attrNameLst>
                                          <p:attrName>style.visibility</p:attrName>
                                        </p:attrNameLst>
                                      </p:cBhvr>
                                      <p:to>
                                        <p:strVal val="hidden"/>
                                      </p:to>
                                    </p:set>
                                  </p:childTnLst>
                                </p:cTn>
                              </p:par>
                            </p:childTnLst>
                          </p:cTn>
                        </p:par>
                        <p:par>
                          <p:cTn id="96" fill="hold">
                            <p:stCondLst>
                              <p:cond delay="17500"/>
                            </p:stCondLst>
                            <p:childTnLst>
                              <p:par>
                                <p:cTn id="97" presetID="10" presetClass="exit" presetSubtype="0" fill="hold" nodeType="afterEffect">
                                  <p:stCondLst>
                                    <p:cond delay="0"/>
                                  </p:stCondLst>
                                  <p:childTnLst>
                                    <p:animEffect transition="out" filter="fade">
                                      <p:cBhvr>
                                        <p:cTn id="98" dur="500"/>
                                        <p:tgtEl>
                                          <p:spTgt spid="24581">
                                            <p:txEl>
                                              <p:pRg st="0" end="0"/>
                                            </p:txEl>
                                          </p:spTgt>
                                        </p:tgtEl>
                                      </p:cBhvr>
                                    </p:animEffect>
                                    <p:set>
                                      <p:cBhvr>
                                        <p:cTn id="99" dur="1" fill="hold">
                                          <p:stCondLst>
                                            <p:cond delay="499"/>
                                          </p:stCondLst>
                                        </p:cTn>
                                        <p:tgtEl>
                                          <p:spTgt spid="24581">
                                            <p:txEl>
                                              <p:pRg st="0" end="0"/>
                                            </p:txEl>
                                          </p:spTgt>
                                        </p:tgtEl>
                                        <p:attrNameLst>
                                          <p:attrName>style.visibility</p:attrName>
                                        </p:attrNameLst>
                                      </p:cBhvr>
                                      <p:to>
                                        <p:strVal val="hidden"/>
                                      </p:to>
                                    </p:set>
                                  </p:childTnLst>
                                </p:cTn>
                              </p:par>
                            </p:childTnLst>
                          </p:cTn>
                        </p:par>
                        <p:par>
                          <p:cTn id="100" fill="hold">
                            <p:stCondLst>
                              <p:cond delay="18000"/>
                            </p:stCondLst>
                            <p:childTnLst>
                              <p:par>
                                <p:cTn id="101" presetID="10" presetClass="exit" presetSubtype="0" fill="hold" nodeType="afterEffect">
                                  <p:stCondLst>
                                    <p:cond delay="0"/>
                                  </p:stCondLst>
                                  <p:childTnLst>
                                    <p:animEffect transition="out" filter="fade">
                                      <p:cBhvr>
                                        <p:cTn id="102" dur="500"/>
                                        <p:tgtEl>
                                          <p:spTgt spid="24581">
                                            <p:txEl>
                                              <p:pRg st="1" end="1"/>
                                            </p:txEl>
                                          </p:spTgt>
                                        </p:tgtEl>
                                      </p:cBhvr>
                                    </p:animEffect>
                                    <p:set>
                                      <p:cBhvr>
                                        <p:cTn id="103" dur="1" fill="hold">
                                          <p:stCondLst>
                                            <p:cond delay="499"/>
                                          </p:stCondLst>
                                        </p:cTn>
                                        <p:tgtEl>
                                          <p:spTgt spid="24581">
                                            <p:txEl>
                                              <p:pRg st="1" end="1"/>
                                            </p:txEl>
                                          </p:spTgt>
                                        </p:tgtEl>
                                        <p:attrNameLst>
                                          <p:attrName>style.visibility</p:attrName>
                                        </p:attrNameLst>
                                      </p:cBhvr>
                                      <p:to>
                                        <p:strVal val="hidden"/>
                                      </p:to>
                                    </p:set>
                                  </p:childTnLst>
                                </p:cTn>
                              </p:par>
                            </p:childTnLst>
                          </p:cTn>
                        </p:par>
                        <p:par>
                          <p:cTn id="104" fill="hold">
                            <p:stCondLst>
                              <p:cond delay="18500"/>
                            </p:stCondLst>
                            <p:childTnLst>
                              <p:par>
                                <p:cTn id="105" presetID="10" presetClass="exit" presetSubtype="0" fill="hold" nodeType="afterEffect">
                                  <p:stCondLst>
                                    <p:cond delay="0"/>
                                  </p:stCondLst>
                                  <p:childTnLst>
                                    <p:animEffect transition="out" filter="fade">
                                      <p:cBhvr>
                                        <p:cTn id="106" dur="500"/>
                                        <p:tgtEl>
                                          <p:spTgt spid="24581">
                                            <p:txEl>
                                              <p:pRg st="2" end="2"/>
                                            </p:txEl>
                                          </p:spTgt>
                                        </p:tgtEl>
                                      </p:cBhvr>
                                    </p:animEffect>
                                    <p:set>
                                      <p:cBhvr>
                                        <p:cTn id="107" dur="1" fill="hold">
                                          <p:stCondLst>
                                            <p:cond delay="499"/>
                                          </p:stCondLst>
                                        </p:cTn>
                                        <p:tgtEl>
                                          <p:spTgt spid="24581">
                                            <p:txEl>
                                              <p:pRg st="2" end="2"/>
                                            </p:txEl>
                                          </p:spTgt>
                                        </p:tgtEl>
                                        <p:attrNameLst>
                                          <p:attrName>style.visibility</p:attrName>
                                        </p:attrNameLst>
                                      </p:cBhvr>
                                      <p:to>
                                        <p:strVal val="hidden"/>
                                      </p:to>
                                    </p:set>
                                  </p:childTnLst>
                                </p:cTn>
                              </p:par>
                            </p:childTnLst>
                          </p:cTn>
                        </p:par>
                        <p:par>
                          <p:cTn id="108" fill="hold">
                            <p:stCondLst>
                              <p:cond delay="19000"/>
                            </p:stCondLst>
                            <p:childTnLst>
                              <p:par>
                                <p:cTn id="109" presetID="10" presetClass="exit" presetSubtype="0" fill="hold" nodeType="afterEffect">
                                  <p:stCondLst>
                                    <p:cond delay="0"/>
                                  </p:stCondLst>
                                  <p:childTnLst>
                                    <p:animEffect transition="out" filter="fade">
                                      <p:cBhvr>
                                        <p:cTn id="110" dur="500"/>
                                        <p:tgtEl>
                                          <p:spTgt spid="24581">
                                            <p:txEl>
                                              <p:pRg st="3" end="3"/>
                                            </p:txEl>
                                          </p:spTgt>
                                        </p:tgtEl>
                                      </p:cBhvr>
                                    </p:animEffect>
                                    <p:set>
                                      <p:cBhvr>
                                        <p:cTn id="111" dur="1" fill="hold">
                                          <p:stCondLst>
                                            <p:cond delay="499"/>
                                          </p:stCondLst>
                                        </p:cTn>
                                        <p:tgtEl>
                                          <p:spTgt spid="24581">
                                            <p:txEl>
                                              <p:pRg st="3" end="3"/>
                                            </p:txEl>
                                          </p:spTgt>
                                        </p:tgtEl>
                                        <p:attrNameLst>
                                          <p:attrName>style.visibility</p:attrName>
                                        </p:attrNameLst>
                                      </p:cBhvr>
                                      <p:to>
                                        <p:strVal val="hidden"/>
                                      </p:to>
                                    </p:set>
                                  </p:childTnLst>
                                </p:cTn>
                              </p:par>
                            </p:childTnLst>
                          </p:cTn>
                        </p:par>
                        <p:par>
                          <p:cTn id="112" fill="hold">
                            <p:stCondLst>
                              <p:cond delay="19500"/>
                            </p:stCondLst>
                            <p:childTnLst>
                              <p:par>
                                <p:cTn id="113" presetID="10" presetClass="exit" presetSubtype="0" fill="hold" nodeType="afterEffect">
                                  <p:stCondLst>
                                    <p:cond delay="0"/>
                                  </p:stCondLst>
                                  <p:childTnLst>
                                    <p:animEffect transition="out" filter="fade">
                                      <p:cBhvr>
                                        <p:cTn id="114" dur="500"/>
                                        <p:tgtEl>
                                          <p:spTgt spid="24581">
                                            <p:txEl>
                                              <p:pRg st="4" end="4"/>
                                            </p:txEl>
                                          </p:spTgt>
                                        </p:tgtEl>
                                      </p:cBhvr>
                                    </p:animEffect>
                                    <p:set>
                                      <p:cBhvr>
                                        <p:cTn id="115" dur="1" fill="hold">
                                          <p:stCondLst>
                                            <p:cond delay="499"/>
                                          </p:stCondLst>
                                        </p:cTn>
                                        <p:tgtEl>
                                          <p:spTgt spid="24581">
                                            <p:txEl>
                                              <p:pRg st="4" end="4"/>
                                            </p:txEl>
                                          </p:spTgt>
                                        </p:tgtEl>
                                        <p:attrNameLst>
                                          <p:attrName>style.visibility</p:attrName>
                                        </p:attrNameLst>
                                      </p:cBhvr>
                                      <p:to>
                                        <p:strVal val="hidden"/>
                                      </p:to>
                                    </p:set>
                                  </p:childTnLst>
                                </p:cTn>
                              </p:par>
                            </p:childTnLst>
                          </p:cTn>
                        </p:par>
                        <p:par>
                          <p:cTn id="116" fill="hold">
                            <p:stCondLst>
                              <p:cond delay="20000"/>
                            </p:stCondLst>
                            <p:childTnLst>
                              <p:par>
                                <p:cTn id="117" presetID="10" presetClass="exit" presetSubtype="0" fill="hold" nodeType="afterEffect">
                                  <p:stCondLst>
                                    <p:cond delay="0"/>
                                  </p:stCondLst>
                                  <p:childTnLst>
                                    <p:animEffect transition="out" filter="fade">
                                      <p:cBhvr>
                                        <p:cTn id="118" dur="500"/>
                                        <p:tgtEl>
                                          <p:spTgt spid="24581">
                                            <p:txEl>
                                              <p:pRg st="5" end="5"/>
                                            </p:txEl>
                                          </p:spTgt>
                                        </p:tgtEl>
                                      </p:cBhvr>
                                    </p:animEffect>
                                    <p:set>
                                      <p:cBhvr>
                                        <p:cTn id="119" dur="1" fill="hold">
                                          <p:stCondLst>
                                            <p:cond delay="499"/>
                                          </p:stCondLst>
                                        </p:cTn>
                                        <p:tgtEl>
                                          <p:spTgt spid="24581">
                                            <p:txEl>
                                              <p:pRg st="5" end="5"/>
                                            </p:txEl>
                                          </p:spTgt>
                                        </p:tgtEl>
                                        <p:attrNameLst>
                                          <p:attrName>style.visibility</p:attrName>
                                        </p:attrNameLst>
                                      </p:cBhvr>
                                      <p:to>
                                        <p:strVal val="hidden"/>
                                      </p:to>
                                    </p:set>
                                  </p:childTnLst>
                                </p:cTn>
                              </p:par>
                            </p:childTnLst>
                          </p:cTn>
                        </p:par>
                        <p:par>
                          <p:cTn id="120" fill="hold">
                            <p:stCondLst>
                              <p:cond delay="20500"/>
                            </p:stCondLst>
                            <p:childTnLst>
                              <p:par>
                                <p:cTn id="121" presetID="10" presetClass="exit" presetSubtype="0" fill="hold" nodeType="afterEffect">
                                  <p:stCondLst>
                                    <p:cond delay="0"/>
                                  </p:stCondLst>
                                  <p:childTnLst>
                                    <p:animEffect transition="out" filter="fade">
                                      <p:cBhvr>
                                        <p:cTn id="122" dur="500"/>
                                        <p:tgtEl>
                                          <p:spTgt spid="24581">
                                            <p:txEl>
                                              <p:pRg st="6" end="6"/>
                                            </p:txEl>
                                          </p:spTgt>
                                        </p:tgtEl>
                                      </p:cBhvr>
                                    </p:animEffect>
                                    <p:set>
                                      <p:cBhvr>
                                        <p:cTn id="123" dur="1" fill="hold">
                                          <p:stCondLst>
                                            <p:cond delay="499"/>
                                          </p:stCondLst>
                                        </p:cTn>
                                        <p:tgtEl>
                                          <p:spTgt spid="24581">
                                            <p:txEl>
                                              <p:pRg st="6" end="6"/>
                                            </p:txEl>
                                          </p:spTgt>
                                        </p:tgtEl>
                                        <p:attrNameLst>
                                          <p:attrName>style.visibility</p:attrName>
                                        </p:attrNameLst>
                                      </p:cBhvr>
                                      <p:to>
                                        <p:strVal val="hidden"/>
                                      </p:to>
                                    </p:set>
                                  </p:childTnLst>
                                </p:cTn>
                              </p:par>
                            </p:childTnLst>
                          </p:cTn>
                        </p:par>
                        <p:par>
                          <p:cTn id="124" fill="hold">
                            <p:stCondLst>
                              <p:cond delay="21000"/>
                            </p:stCondLst>
                            <p:childTnLst>
                              <p:par>
                                <p:cTn id="125" presetID="10" presetClass="exit" presetSubtype="0" fill="hold" nodeType="afterEffect">
                                  <p:stCondLst>
                                    <p:cond delay="0"/>
                                  </p:stCondLst>
                                  <p:childTnLst>
                                    <p:animEffect transition="out" filter="fade">
                                      <p:cBhvr>
                                        <p:cTn id="126" dur="500"/>
                                        <p:tgtEl>
                                          <p:spTgt spid="24581">
                                            <p:txEl>
                                              <p:pRg st="7" end="7"/>
                                            </p:txEl>
                                          </p:spTgt>
                                        </p:tgtEl>
                                      </p:cBhvr>
                                    </p:animEffect>
                                    <p:set>
                                      <p:cBhvr>
                                        <p:cTn id="127" dur="1" fill="hold">
                                          <p:stCondLst>
                                            <p:cond delay="499"/>
                                          </p:stCondLst>
                                        </p:cTn>
                                        <p:tgtEl>
                                          <p:spTgt spid="24581">
                                            <p:txEl>
                                              <p:pRg st="7" end="7"/>
                                            </p:txEl>
                                          </p:spTgt>
                                        </p:tgtEl>
                                        <p:attrNameLst>
                                          <p:attrName>style.visibility</p:attrName>
                                        </p:attrNameLst>
                                      </p:cBhvr>
                                      <p:to>
                                        <p:strVal val="hidden"/>
                                      </p:to>
                                    </p:set>
                                  </p:childTnLst>
                                </p:cTn>
                              </p:par>
                            </p:childTnLst>
                          </p:cTn>
                        </p:par>
                        <p:par>
                          <p:cTn id="128" fill="hold">
                            <p:stCondLst>
                              <p:cond delay="21500"/>
                            </p:stCondLst>
                            <p:childTnLst>
                              <p:par>
                                <p:cTn id="129" presetID="10" presetClass="exit" presetSubtype="0" fill="hold" nodeType="afterEffect">
                                  <p:stCondLst>
                                    <p:cond delay="0"/>
                                  </p:stCondLst>
                                  <p:childTnLst>
                                    <p:animEffect transition="out" filter="fade">
                                      <p:cBhvr>
                                        <p:cTn id="130" dur="500"/>
                                        <p:tgtEl>
                                          <p:spTgt spid="24581">
                                            <p:txEl>
                                              <p:pRg st="8" end="8"/>
                                            </p:txEl>
                                          </p:spTgt>
                                        </p:tgtEl>
                                      </p:cBhvr>
                                    </p:animEffect>
                                    <p:set>
                                      <p:cBhvr>
                                        <p:cTn id="131" dur="1" fill="hold">
                                          <p:stCondLst>
                                            <p:cond delay="499"/>
                                          </p:stCondLst>
                                        </p:cTn>
                                        <p:tgtEl>
                                          <p:spTgt spid="24581">
                                            <p:txEl>
                                              <p:pRg st="8" end="8"/>
                                            </p:txEl>
                                          </p:spTgt>
                                        </p:tgtEl>
                                        <p:attrNameLst>
                                          <p:attrName>style.visibility</p:attrName>
                                        </p:attrNameLst>
                                      </p:cBhvr>
                                      <p:to>
                                        <p:strVal val="hidden"/>
                                      </p:to>
                                    </p:set>
                                  </p:childTnLst>
                                </p:cTn>
                              </p:par>
                            </p:childTnLst>
                          </p:cTn>
                        </p:par>
                        <p:par>
                          <p:cTn id="132" fill="hold">
                            <p:stCondLst>
                              <p:cond delay="22000"/>
                            </p:stCondLst>
                            <p:childTnLst>
                              <p:par>
                                <p:cTn id="133" presetID="6" presetClass="exit" presetSubtype="16" fill="hold" nodeType="afterEffect">
                                  <p:stCondLst>
                                    <p:cond delay="0"/>
                                  </p:stCondLst>
                                  <p:childTnLst>
                                    <p:animEffect transition="out" filter="circle(in)">
                                      <p:cBhvr>
                                        <p:cTn id="134" dur="500"/>
                                        <p:tgtEl>
                                          <p:spTgt spid="24587"/>
                                        </p:tgtEl>
                                      </p:cBhvr>
                                    </p:animEffect>
                                    <p:set>
                                      <p:cBhvr>
                                        <p:cTn id="135" dur="1" fill="hold">
                                          <p:stCondLst>
                                            <p:cond delay="499"/>
                                          </p:stCondLst>
                                        </p:cTn>
                                        <p:tgtEl>
                                          <p:spTgt spid="24587"/>
                                        </p:tgtEl>
                                        <p:attrNameLst>
                                          <p:attrName>style.visibility</p:attrName>
                                        </p:attrNameLst>
                                      </p:cBhvr>
                                      <p:to>
                                        <p:strVal val="hidden"/>
                                      </p:to>
                                    </p:set>
                                  </p:childTnLst>
                                </p:cTn>
                              </p:par>
                            </p:childTnLst>
                          </p:cTn>
                        </p:par>
                        <p:par>
                          <p:cTn id="136" fill="hold">
                            <p:stCondLst>
                              <p:cond delay="22500"/>
                            </p:stCondLst>
                            <p:childTnLst>
                              <p:par>
                                <p:cTn id="137" presetID="10" presetClass="exit" presetSubtype="0" fill="hold" nodeType="afterEffect">
                                  <p:stCondLst>
                                    <p:cond delay="0"/>
                                  </p:stCondLst>
                                  <p:childTnLst>
                                    <p:animEffect transition="out" filter="fade">
                                      <p:cBhvr>
                                        <p:cTn id="138" dur="500"/>
                                        <p:tgtEl>
                                          <p:spTgt spid="24581">
                                            <p:txEl>
                                              <p:pRg st="9" end="9"/>
                                            </p:txEl>
                                          </p:spTgt>
                                        </p:tgtEl>
                                      </p:cBhvr>
                                    </p:animEffect>
                                    <p:set>
                                      <p:cBhvr>
                                        <p:cTn id="139" dur="1" fill="hold">
                                          <p:stCondLst>
                                            <p:cond delay="499"/>
                                          </p:stCondLst>
                                        </p:cTn>
                                        <p:tgtEl>
                                          <p:spTgt spid="24581">
                                            <p:txEl>
                                              <p:pRg st="9" end="9"/>
                                            </p:txEl>
                                          </p:spTgt>
                                        </p:tgtEl>
                                        <p:attrNameLst>
                                          <p:attrName>style.visibility</p:attrName>
                                        </p:attrNameLst>
                                      </p:cBhvr>
                                      <p:to>
                                        <p:strVal val="hidden"/>
                                      </p:to>
                                    </p:set>
                                  </p:childTnLst>
                                </p:cTn>
                              </p:par>
                            </p:childTnLst>
                          </p:cTn>
                        </p:par>
                        <p:par>
                          <p:cTn id="140" fill="hold">
                            <p:stCondLst>
                              <p:cond delay="23000"/>
                            </p:stCondLst>
                            <p:childTnLst>
                              <p:par>
                                <p:cTn id="141" presetID="10" presetClass="exit" presetSubtype="0" fill="hold" nodeType="afterEffect">
                                  <p:stCondLst>
                                    <p:cond delay="0"/>
                                  </p:stCondLst>
                                  <p:childTnLst>
                                    <p:animEffect transition="out" filter="fade">
                                      <p:cBhvr>
                                        <p:cTn id="142" dur="500"/>
                                        <p:tgtEl>
                                          <p:spTgt spid="24581">
                                            <p:txEl>
                                              <p:pRg st="10" end="10"/>
                                            </p:txEl>
                                          </p:spTgt>
                                        </p:tgtEl>
                                      </p:cBhvr>
                                    </p:animEffect>
                                    <p:set>
                                      <p:cBhvr>
                                        <p:cTn id="143" dur="1" fill="hold">
                                          <p:stCondLst>
                                            <p:cond delay="499"/>
                                          </p:stCondLst>
                                        </p:cTn>
                                        <p:tgtEl>
                                          <p:spTgt spid="24581">
                                            <p:txEl>
                                              <p:pRg st="10" end="10"/>
                                            </p:txEl>
                                          </p:spTgt>
                                        </p:tgtEl>
                                        <p:attrNameLst>
                                          <p:attrName>style.visibility</p:attrName>
                                        </p:attrNameLst>
                                      </p:cBhvr>
                                      <p:to>
                                        <p:strVal val="hidden"/>
                                      </p:to>
                                    </p:set>
                                  </p:childTnLst>
                                </p:cTn>
                              </p:par>
                            </p:childTnLst>
                          </p:cTn>
                        </p:par>
                        <p:par>
                          <p:cTn id="144" fill="hold">
                            <p:stCondLst>
                              <p:cond delay="23500"/>
                            </p:stCondLst>
                            <p:childTnLst>
                              <p:par>
                                <p:cTn id="145" presetID="10" presetClass="exit" presetSubtype="0" fill="hold" nodeType="afterEffect">
                                  <p:stCondLst>
                                    <p:cond delay="0"/>
                                  </p:stCondLst>
                                  <p:childTnLst>
                                    <p:animEffect transition="out" filter="fade">
                                      <p:cBhvr>
                                        <p:cTn id="146" dur="500"/>
                                        <p:tgtEl>
                                          <p:spTgt spid="24581">
                                            <p:txEl>
                                              <p:pRg st="11" end="11"/>
                                            </p:txEl>
                                          </p:spTgt>
                                        </p:tgtEl>
                                      </p:cBhvr>
                                    </p:animEffect>
                                    <p:set>
                                      <p:cBhvr>
                                        <p:cTn id="147" dur="1" fill="hold">
                                          <p:stCondLst>
                                            <p:cond delay="499"/>
                                          </p:stCondLst>
                                        </p:cTn>
                                        <p:tgtEl>
                                          <p:spTgt spid="24581">
                                            <p:txEl>
                                              <p:pRg st="11" end="11"/>
                                            </p:txEl>
                                          </p:spTgt>
                                        </p:tgtEl>
                                        <p:attrNameLst>
                                          <p:attrName>style.visibility</p:attrName>
                                        </p:attrNameLst>
                                      </p:cBhvr>
                                      <p:to>
                                        <p:strVal val="hidden"/>
                                      </p:to>
                                    </p:set>
                                  </p:childTnLst>
                                </p:cTn>
                              </p:par>
                            </p:childTnLst>
                          </p:cTn>
                        </p:par>
                        <p:par>
                          <p:cTn id="148" fill="hold">
                            <p:stCondLst>
                              <p:cond delay="24000"/>
                            </p:stCondLst>
                            <p:childTnLst>
                              <p:par>
                                <p:cTn id="149" presetID="10" presetClass="exit" presetSubtype="0" fill="hold" nodeType="afterEffect">
                                  <p:stCondLst>
                                    <p:cond delay="0"/>
                                  </p:stCondLst>
                                  <p:childTnLst>
                                    <p:animEffect transition="out" filter="fade">
                                      <p:cBhvr>
                                        <p:cTn id="150" dur="500"/>
                                        <p:tgtEl>
                                          <p:spTgt spid="24581">
                                            <p:txEl>
                                              <p:pRg st="12" end="12"/>
                                            </p:txEl>
                                          </p:spTgt>
                                        </p:tgtEl>
                                      </p:cBhvr>
                                    </p:animEffect>
                                    <p:set>
                                      <p:cBhvr>
                                        <p:cTn id="151" dur="1" fill="hold">
                                          <p:stCondLst>
                                            <p:cond delay="499"/>
                                          </p:stCondLst>
                                        </p:cTn>
                                        <p:tgtEl>
                                          <p:spTgt spid="24581">
                                            <p:txEl>
                                              <p:pRg st="12" end="12"/>
                                            </p:txEl>
                                          </p:spTgt>
                                        </p:tgtEl>
                                        <p:attrNameLst>
                                          <p:attrName>style.visibility</p:attrName>
                                        </p:attrNameLst>
                                      </p:cBhvr>
                                      <p:to>
                                        <p:strVal val="hidden"/>
                                      </p:to>
                                    </p:set>
                                  </p:childTnLst>
                                </p:cTn>
                              </p:par>
                            </p:childTnLst>
                          </p:cTn>
                        </p:par>
                        <p:par>
                          <p:cTn id="152" fill="hold">
                            <p:stCondLst>
                              <p:cond delay="24500"/>
                            </p:stCondLst>
                            <p:childTnLst>
                              <p:par>
                                <p:cTn id="153" presetID="6" presetClass="exit" presetSubtype="16" fill="hold" nodeType="afterEffect">
                                  <p:stCondLst>
                                    <p:cond delay="0"/>
                                  </p:stCondLst>
                                  <p:childTnLst>
                                    <p:animEffect transition="out" filter="circle(in)">
                                      <p:cBhvr>
                                        <p:cTn id="154" dur="2000"/>
                                        <p:tgtEl>
                                          <p:spTgt spid="24589"/>
                                        </p:tgtEl>
                                      </p:cBhvr>
                                    </p:animEffect>
                                    <p:set>
                                      <p:cBhvr>
                                        <p:cTn id="155" dur="1" fill="hold">
                                          <p:stCondLst>
                                            <p:cond delay="1999"/>
                                          </p:stCondLst>
                                        </p:cTn>
                                        <p:tgtEl>
                                          <p:spTgt spid="245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a:xfrm>
            <a:off x="684213" y="476250"/>
            <a:ext cx="7772400" cy="1143000"/>
          </a:xfrm>
        </p:spPr>
        <p:txBody>
          <a:bodyPr/>
          <a:lstStyle/>
          <a:p>
            <a:r>
              <a:rPr lang="it-IT" sz="6000" b="1">
                <a:solidFill>
                  <a:srgbClr val="FF0000"/>
                </a:solidFill>
                <a:latin typeface="Monotype Corsiva" pitchFamily="66" charset="0"/>
              </a:rPr>
              <a:t>FORMAGGI  &amp;  LATTE</a:t>
            </a:r>
          </a:p>
        </p:txBody>
      </p:sp>
      <p:sp>
        <p:nvSpPr>
          <p:cNvPr id="27654" name="Rectangle 6"/>
          <p:cNvSpPr>
            <a:spLocks noGrp="1" noChangeArrowheads="1"/>
          </p:cNvSpPr>
          <p:nvPr>
            <p:ph type="body" sz="half" idx="2"/>
          </p:nvPr>
        </p:nvSpPr>
        <p:spPr>
          <a:xfrm>
            <a:off x="611188" y="4581525"/>
            <a:ext cx="8208962" cy="1692275"/>
          </a:xfrm>
        </p:spPr>
        <p:txBody>
          <a:bodyPr/>
          <a:lstStyle/>
          <a:p>
            <a:pPr>
              <a:lnSpc>
                <a:spcPct val="90000"/>
              </a:lnSpc>
              <a:buFontTx/>
              <a:buNone/>
            </a:pPr>
            <a:r>
              <a:rPr lang="it-IT" sz="2000"/>
              <a:t>-  </a:t>
            </a:r>
            <a:r>
              <a:rPr lang="it-IT" sz="2400" b="1">
                <a:latin typeface="Monotype Corsiva" pitchFamily="66" charset="0"/>
              </a:rPr>
              <a:t>CACIO DI VACCA BIANCA    -  CAPRINO ABRUZZESE</a:t>
            </a:r>
          </a:p>
          <a:p>
            <a:pPr>
              <a:lnSpc>
                <a:spcPct val="90000"/>
              </a:lnSpc>
              <a:buFontTx/>
              <a:buNone/>
            </a:pPr>
            <a:r>
              <a:rPr lang="it-IT" sz="2400" b="1">
                <a:latin typeface="Monotype Corsiva" pitchFamily="66" charset="0"/>
              </a:rPr>
              <a:t>-  FORMAGGI E RICOTTA DI STAZZO  -  FORMAGGIO PUNTATO</a:t>
            </a:r>
          </a:p>
          <a:p>
            <a:pPr>
              <a:lnSpc>
                <a:spcPct val="90000"/>
              </a:lnSpc>
              <a:buFontTx/>
              <a:buNone/>
            </a:pPr>
            <a:r>
              <a:rPr lang="it-IT" sz="2400" b="1">
                <a:latin typeface="Monotype Corsiva" pitchFamily="66" charset="0"/>
              </a:rPr>
              <a:t>-  PECORINO ABRUZZESE   -  PECORINO SOTTOLIO                            </a:t>
            </a:r>
          </a:p>
          <a:p>
            <a:pPr>
              <a:lnSpc>
                <a:spcPct val="90000"/>
              </a:lnSpc>
              <a:buFontTx/>
              <a:buNone/>
            </a:pPr>
            <a:r>
              <a:rPr lang="it-IT" sz="2400" b="1">
                <a:latin typeface="Monotype Corsiva" pitchFamily="66" charset="0"/>
              </a:rPr>
              <a:t>-  SCAMORZA ABRUZZESE   -  FORMAGGIO DEL BONGUSTAIO</a:t>
            </a:r>
          </a:p>
          <a:p>
            <a:pPr>
              <a:lnSpc>
                <a:spcPct val="90000"/>
              </a:lnSpc>
              <a:buFontTx/>
              <a:buChar char="-"/>
            </a:pPr>
            <a:endParaRPr lang="it-IT" sz="2400">
              <a:latin typeface="Monotype Corsiva" pitchFamily="66" charset="0"/>
            </a:endParaRPr>
          </a:p>
        </p:txBody>
      </p:sp>
      <p:pic>
        <p:nvPicPr>
          <p:cNvPr id="27655" name="Picture 7" descr="formaggi3"/>
          <p:cNvPicPr>
            <a:picLocks noGrp="1" noChangeAspect="1" noChangeArrowheads="1"/>
          </p:cNvPicPr>
          <p:nvPr>
            <p:ph sz="half" idx="1"/>
          </p:nvPr>
        </p:nvPicPr>
        <p:blipFill>
          <a:blip r:embed="rId2" cstate="print"/>
          <a:srcRect/>
          <a:stretch>
            <a:fillRect/>
          </a:stretch>
        </p:blipFill>
        <p:spPr>
          <a:xfrm>
            <a:off x="2339975" y="1844675"/>
            <a:ext cx="4319588" cy="23764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500"/>
                                        <p:tgtEl>
                                          <p:spTgt spid="2765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7655"/>
                                        </p:tgtEl>
                                        <p:attrNameLst>
                                          <p:attrName>style.visibility</p:attrName>
                                        </p:attrNameLst>
                                      </p:cBhvr>
                                      <p:to>
                                        <p:strVal val="visible"/>
                                      </p:to>
                                    </p:set>
                                    <p:animEffect transition="in" filter="dissolve">
                                      <p:cBhvr>
                                        <p:cTn id="11" dur="500"/>
                                        <p:tgtEl>
                                          <p:spTgt spid="27655"/>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27654">
                                            <p:txEl>
                                              <p:pRg st="0" end="0"/>
                                            </p:txEl>
                                          </p:spTgt>
                                        </p:tgtEl>
                                        <p:attrNameLst>
                                          <p:attrName>style.visibility</p:attrName>
                                        </p:attrNameLst>
                                      </p:cBhvr>
                                      <p:to>
                                        <p:strVal val="visible"/>
                                      </p:to>
                                    </p:set>
                                    <p:animEffect transition="in" filter="box(in)">
                                      <p:cBhvr>
                                        <p:cTn id="15" dur="500"/>
                                        <p:tgtEl>
                                          <p:spTgt spid="27654">
                                            <p:txEl>
                                              <p:pRg st="0" end="0"/>
                                            </p:txEl>
                                          </p:spTgt>
                                        </p:tgtEl>
                                      </p:cBhvr>
                                    </p:animEffect>
                                  </p:childTnLst>
                                </p:cTn>
                              </p:par>
                            </p:childTnLst>
                          </p:cTn>
                        </p:par>
                        <p:par>
                          <p:cTn id="16" fill="hold">
                            <p:stCondLst>
                              <p:cond delay="1500"/>
                            </p:stCondLst>
                            <p:childTnLst>
                              <p:par>
                                <p:cTn id="17" presetID="4" presetClass="entr" presetSubtype="16" fill="hold" nodeType="afterEffect">
                                  <p:stCondLst>
                                    <p:cond delay="0"/>
                                  </p:stCondLst>
                                  <p:childTnLst>
                                    <p:set>
                                      <p:cBhvr>
                                        <p:cTn id="18" dur="1" fill="hold">
                                          <p:stCondLst>
                                            <p:cond delay="0"/>
                                          </p:stCondLst>
                                        </p:cTn>
                                        <p:tgtEl>
                                          <p:spTgt spid="27654">
                                            <p:txEl>
                                              <p:pRg st="1" end="1"/>
                                            </p:txEl>
                                          </p:spTgt>
                                        </p:tgtEl>
                                        <p:attrNameLst>
                                          <p:attrName>style.visibility</p:attrName>
                                        </p:attrNameLst>
                                      </p:cBhvr>
                                      <p:to>
                                        <p:strVal val="visible"/>
                                      </p:to>
                                    </p:set>
                                    <p:animEffect transition="in" filter="box(in)">
                                      <p:cBhvr>
                                        <p:cTn id="19" dur="500"/>
                                        <p:tgtEl>
                                          <p:spTgt spid="27654">
                                            <p:txEl>
                                              <p:pRg st="1" end="1"/>
                                            </p:txEl>
                                          </p:spTgt>
                                        </p:tgtEl>
                                      </p:cBhvr>
                                    </p:animEffect>
                                  </p:childTnLst>
                                </p:cTn>
                              </p:par>
                            </p:childTnLst>
                          </p:cTn>
                        </p:par>
                        <p:par>
                          <p:cTn id="20" fill="hold">
                            <p:stCondLst>
                              <p:cond delay="2000"/>
                            </p:stCondLst>
                            <p:childTnLst>
                              <p:par>
                                <p:cTn id="21" presetID="4" presetClass="entr" presetSubtype="16" fill="hold" nodeType="afterEffect">
                                  <p:stCondLst>
                                    <p:cond delay="0"/>
                                  </p:stCondLst>
                                  <p:childTnLst>
                                    <p:set>
                                      <p:cBhvr>
                                        <p:cTn id="22" dur="1" fill="hold">
                                          <p:stCondLst>
                                            <p:cond delay="0"/>
                                          </p:stCondLst>
                                        </p:cTn>
                                        <p:tgtEl>
                                          <p:spTgt spid="27654">
                                            <p:txEl>
                                              <p:pRg st="2" end="2"/>
                                            </p:txEl>
                                          </p:spTgt>
                                        </p:tgtEl>
                                        <p:attrNameLst>
                                          <p:attrName>style.visibility</p:attrName>
                                        </p:attrNameLst>
                                      </p:cBhvr>
                                      <p:to>
                                        <p:strVal val="visible"/>
                                      </p:to>
                                    </p:set>
                                    <p:animEffect transition="in" filter="box(in)">
                                      <p:cBhvr>
                                        <p:cTn id="23" dur="500"/>
                                        <p:tgtEl>
                                          <p:spTgt spid="27654">
                                            <p:txEl>
                                              <p:pRg st="2" end="2"/>
                                            </p:txEl>
                                          </p:spTgt>
                                        </p:tgtEl>
                                      </p:cBhvr>
                                    </p:animEffect>
                                  </p:childTnLst>
                                </p:cTn>
                              </p:par>
                            </p:childTnLst>
                          </p:cTn>
                        </p:par>
                        <p:par>
                          <p:cTn id="24" fill="hold">
                            <p:stCondLst>
                              <p:cond delay="2500"/>
                            </p:stCondLst>
                            <p:childTnLst>
                              <p:par>
                                <p:cTn id="25" presetID="4" presetClass="entr" presetSubtype="16" fill="hold" nodeType="afterEffect">
                                  <p:stCondLst>
                                    <p:cond delay="0"/>
                                  </p:stCondLst>
                                  <p:childTnLst>
                                    <p:set>
                                      <p:cBhvr>
                                        <p:cTn id="26" dur="1" fill="hold">
                                          <p:stCondLst>
                                            <p:cond delay="0"/>
                                          </p:stCondLst>
                                        </p:cTn>
                                        <p:tgtEl>
                                          <p:spTgt spid="27654">
                                            <p:txEl>
                                              <p:pRg st="3" end="3"/>
                                            </p:txEl>
                                          </p:spTgt>
                                        </p:tgtEl>
                                        <p:attrNameLst>
                                          <p:attrName>style.visibility</p:attrName>
                                        </p:attrNameLst>
                                      </p:cBhvr>
                                      <p:to>
                                        <p:strVal val="visible"/>
                                      </p:to>
                                    </p:set>
                                    <p:animEffect transition="in" filter="box(in)">
                                      <p:cBhvr>
                                        <p:cTn id="27" dur="500"/>
                                        <p:tgtEl>
                                          <p:spTgt spid="27654">
                                            <p:txEl>
                                              <p:pRg st="3" end="3"/>
                                            </p:txEl>
                                          </p:spTgt>
                                        </p:tgtEl>
                                      </p:cBhvr>
                                    </p:animEffect>
                                  </p:childTnLst>
                                </p:cTn>
                              </p:par>
                            </p:childTnLst>
                          </p:cTn>
                        </p:par>
                        <p:par>
                          <p:cTn id="28" fill="hold">
                            <p:stCondLst>
                              <p:cond delay="3000"/>
                            </p:stCondLst>
                            <p:childTnLst>
                              <p:par>
                                <p:cTn id="29" presetID="4" presetClass="exit" presetSubtype="16" fill="hold" grpId="1" nodeType="afterEffect">
                                  <p:stCondLst>
                                    <p:cond delay="0"/>
                                  </p:stCondLst>
                                  <p:childTnLst>
                                    <p:animEffect transition="out" filter="box(in)">
                                      <p:cBhvr>
                                        <p:cTn id="30" dur="500"/>
                                        <p:tgtEl>
                                          <p:spTgt spid="27652"/>
                                        </p:tgtEl>
                                      </p:cBhvr>
                                    </p:animEffect>
                                    <p:set>
                                      <p:cBhvr>
                                        <p:cTn id="31" dur="1" fill="hold">
                                          <p:stCondLst>
                                            <p:cond delay="499"/>
                                          </p:stCondLst>
                                        </p:cTn>
                                        <p:tgtEl>
                                          <p:spTgt spid="27652"/>
                                        </p:tgtEl>
                                        <p:attrNameLst>
                                          <p:attrName>style.visibility</p:attrName>
                                        </p:attrNameLst>
                                      </p:cBhvr>
                                      <p:to>
                                        <p:strVal val="hidden"/>
                                      </p:to>
                                    </p:set>
                                  </p:childTnLst>
                                </p:cTn>
                              </p:par>
                            </p:childTnLst>
                          </p:cTn>
                        </p:par>
                        <p:par>
                          <p:cTn id="32" fill="hold">
                            <p:stCondLst>
                              <p:cond delay="3500"/>
                            </p:stCondLst>
                            <p:childTnLst>
                              <p:par>
                                <p:cTn id="33" presetID="9" presetClass="exit" presetSubtype="0" fill="hold" nodeType="afterEffect">
                                  <p:stCondLst>
                                    <p:cond delay="0"/>
                                  </p:stCondLst>
                                  <p:childTnLst>
                                    <p:animEffect transition="out" filter="dissolve">
                                      <p:cBhvr>
                                        <p:cTn id="34" dur="500"/>
                                        <p:tgtEl>
                                          <p:spTgt spid="27655"/>
                                        </p:tgtEl>
                                      </p:cBhvr>
                                    </p:animEffect>
                                    <p:set>
                                      <p:cBhvr>
                                        <p:cTn id="35" dur="1" fill="hold">
                                          <p:stCondLst>
                                            <p:cond delay="499"/>
                                          </p:stCondLst>
                                        </p:cTn>
                                        <p:tgtEl>
                                          <p:spTgt spid="27655"/>
                                        </p:tgtEl>
                                        <p:attrNameLst>
                                          <p:attrName>style.visibility</p:attrName>
                                        </p:attrNameLst>
                                      </p:cBhvr>
                                      <p:to>
                                        <p:strVal val="hidden"/>
                                      </p:to>
                                    </p:set>
                                  </p:childTnLst>
                                </p:cTn>
                              </p:par>
                            </p:childTnLst>
                          </p:cTn>
                        </p:par>
                        <p:par>
                          <p:cTn id="36" fill="hold">
                            <p:stCondLst>
                              <p:cond delay="4000"/>
                            </p:stCondLst>
                            <p:childTnLst>
                              <p:par>
                                <p:cTn id="37" presetID="4" presetClass="exit" presetSubtype="16" fill="hold" nodeType="afterEffect">
                                  <p:stCondLst>
                                    <p:cond delay="0"/>
                                  </p:stCondLst>
                                  <p:childTnLst>
                                    <p:animEffect transition="out" filter="box(in)">
                                      <p:cBhvr>
                                        <p:cTn id="38" dur="500"/>
                                        <p:tgtEl>
                                          <p:spTgt spid="27654">
                                            <p:txEl>
                                              <p:pRg st="0" end="0"/>
                                            </p:txEl>
                                          </p:spTgt>
                                        </p:tgtEl>
                                      </p:cBhvr>
                                    </p:animEffect>
                                    <p:set>
                                      <p:cBhvr>
                                        <p:cTn id="39" dur="1" fill="hold">
                                          <p:stCondLst>
                                            <p:cond delay="499"/>
                                          </p:stCondLst>
                                        </p:cTn>
                                        <p:tgtEl>
                                          <p:spTgt spid="27654">
                                            <p:txEl>
                                              <p:pRg st="0" end="0"/>
                                            </p:txEl>
                                          </p:spTgt>
                                        </p:tgtEl>
                                        <p:attrNameLst>
                                          <p:attrName>style.visibility</p:attrName>
                                        </p:attrNameLst>
                                      </p:cBhvr>
                                      <p:to>
                                        <p:strVal val="hidden"/>
                                      </p:to>
                                    </p:set>
                                  </p:childTnLst>
                                </p:cTn>
                              </p:par>
                            </p:childTnLst>
                          </p:cTn>
                        </p:par>
                        <p:par>
                          <p:cTn id="40" fill="hold">
                            <p:stCondLst>
                              <p:cond delay="4500"/>
                            </p:stCondLst>
                            <p:childTnLst>
                              <p:par>
                                <p:cTn id="41" presetID="4" presetClass="exit" presetSubtype="16" fill="hold" nodeType="afterEffect">
                                  <p:stCondLst>
                                    <p:cond delay="0"/>
                                  </p:stCondLst>
                                  <p:childTnLst>
                                    <p:animEffect transition="out" filter="box(in)">
                                      <p:cBhvr>
                                        <p:cTn id="42" dur="500"/>
                                        <p:tgtEl>
                                          <p:spTgt spid="27654">
                                            <p:txEl>
                                              <p:pRg st="1" end="1"/>
                                            </p:txEl>
                                          </p:spTgt>
                                        </p:tgtEl>
                                      </p:cBhvr>
                                    </p:animEffect>
                                    <p:set>
                                      <p:cBhvr>
                                        <p:cTn id="43" dur="1" fill="hold">
                                          <p:stCondLst>
                                            <p:cond delay="499"/>
                                          </p:stCondLst>
                                        </p:cTn>
                                        <p:tgtEl>
                                          <p:spTgt spid="27654">
                                            <p:txEl>
                                              <p:pRg st="1" end="1"/>
                                            </p:txEl>
                                          </p:spTgt>
                                        </p:tgtEl>
                                        <p:attrNameLst>
                                          <p:attrName>style.visibility</p:attrName>
                                        </p:attrNameLst>
                                      </p:cBhvr>
                                      <p:to>
                                        <p:strVal val="hidden"/>
                                      </p:to>
                                    </p:set>
                                  </p:childTnLst>
                                </p:cTn>
                              </p:par>
                            </p:childTnLst>
                          </p:cTn>
                        </p:par>
                        <p:par>
                          <p:cTn id="44" fill="hold">
                            <p:stCondLst>
                              <p:cond delay="5000"/>
                            </p:stCondLst>
                            <p:childTnLst>
                              <p:par>
                                <p:cTn id="45" presetID="4" presetClass="exit" presetSubtype="16" fill="hold" nodeType="afterEffect">
                                  <p:stCondLst>
                                    <p:cond delay="0"/>
                                  </p:stCondLst>
                                  <p:childTnLst>
                                    <p:animEffect transition="out" filter="box(in)">
                                      <p:cBhvr>
                                        <p:cTn id="46" dur="500"/>
                                        <p:tgtEl>
                                          <p:spTgt spid="27654">
                                            <p:txEl>
                                              <p:pRg st="2" end="2"/>
                                            </p:txEl>
                                          </p:spTgt>
                                        </p:tgtEl>
                                      </p:cBhvr>
                                    </p:animEffect>
                                    <p:set>
                                      <p:cBhvr>
                                        <p:cTn id="47" dur="1" fill="hold">
                                          <p:stCondLst>
                                            <p:cond delay="499"/>
                                          </p:stCondLst>
                                        </p:cTn>
                                        <p:tgtEl>
                                          <p:spTgt spid="27654">
                                            <p:txEl>
                                              <p:pRg st="2" end="2"/>
                                            </p:txEl>
                                          </p:spTgt>
                                        </p:tgtEl>
                                        <p:attrNameLst>
                                          <p:attrName>style.visibility</p:attrName>
                                        </p:attrNameLst>
                                      </p:cBhvr>
                                      <p:to>
                                        <p:strVal val="hidden"/>
                                      </p:to>
                                    </p:set>
                                  </p:childTnLst>
                                </p:cTn>
                              </p:par>
                            </p:childTnLst>
                          </p:cTn>
                        </p:par>
                        <p:par>
                          <p:cTn id="48" fill="hold">
                            <p:stCondLst>
                              <p:cond delay="5500"/>
                            </p:stCondLst>
                            <p:childTnLst>
                              <p:par>
                                <p:cTn id="49" presetID="4" presetClass="exit" presetSubtype="16" fill="hold" nodeType="afterEffect">
                                  <p:stCondLst>
                                    <p:cond delay="0"/>
                                  </p:stCondLst>
                                  <p:childTnLst>
                                    <p:animEffect transition="out" filter="box(in)">
                                      <p:cBhvr>
                                        <p:cTn id="50" dur="500"/>
                                        <p:tgtEl>
                                          <p:spTgt spid="27654">
                                            <p:txEl>
                                              <p:pRg st="3" end="3"/>
                                            </p:txEl>
                                          </p:spTgt>
                                        </p:tgtEl>
                                      </p:cBhvr>
                                    </p:animEffect>
                                    <p:set>
                                      <p:cBhvr>
                                        <p:cTn id="51" dur="1" fill="hold">
                                          <p:stCondLst>
                                            <p:cond delay="499"/>
                                          </p:stCondLst>
                                        </p:cTn>
                                        <p:tgtEl>
                                          <p:spTgt spid="2765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p:bldP spid="27652" grpId="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29700" name="Rectangle 4"/>
          <p:cNvSpPr>
            <a:spLocks noGrp="1" noChangeArrowheads="1"/>
          </p:cNvSpPr>
          <p:nvPr>
            <p:ph type="title"/>
          </p:nvPr>
        </p:nvSpPr>
        <p:spPr>
          <a:xfrm>
            <a:off x="684213" y="404813"/>
            <a:ext cx="7772400" cy="1143000"/>
          </a:xfrm>
        </p:spPr>
        <p:txBody>
          <a:bodyPr/>
          <a:lstStyle/>
          <a:p>
            <a:r>
              <a:rPr lang="it-IT" sz="6000" b="1">
                <a:solidFill>
                  <a:srgbClr val="FF0000"/>
                </a:solidFill>
                <a:latin typeface="Monotype Corsiva" pitchFamily="66" charset="0"/>
              </a:rPr>
              <a:t>SALUMI E CARNI</a:t>
            </a:r>
          </a:p>
        </p:txBody>
      </p:sp>
      <p:sp>
        <p:nvSpPr>
          <p:cNvPr id="29703" name="Rectangle 7"/>
          <p:cNvSpPr>
            <a:spLocks noGrp="1" noChangeArrowheads="1"/>
          </p:cNvSpPr>
          <p:nvPr>
            <p:ph type="body" sz="half" idx="3"/>
          </p:nvPr>
        </p:nvSpPr>
        <p:spPr>
          <a:xfrm>
            <a:off x="179388" y="4149725"/>
            <a:ext cx="8713787" cy="2482850"/>
          </a:xfrm>
        </p:spPr>
        <p:txBody>
          <a:bodyPr/>
          <a:lstStyle/>
          <a:p>
            <a:pPr>
              <a:buFontTx/>
              <a:buChar char="-"/>
            </a:pPr>
            <a:r>
              <a:rPr lang="it-IT" sz="2400" b="1">
                <a:latin typeface="Monotype Corsiva" pitchFamily="66" charset="0"/>
              </a:rPr>
              <a:t>ARROSTICINI DI PECORA      -  CAPRA ALLA NERETESE </a:t>
            </a:r>
          </a:p>
          <a:p>
            <a:pPr>
              <a:buFontTx/>
              <a:buChar char="-"/>
            </a:pPr>
            <a:r>
              <a:rPr lang="it-IT" sz="2400" b="1">
                <a:latin typeface="Monotype Corsiva" pitchFamily="66" charset="0"/>
              </a:rPr>
              <a:t>PORCHETTA  ABRUZZESE    -  SALAME ABRUZZESE</a:t>
            </a:r>
          </a:p>
          <a:p>
            <a:pPr>
              <a:buFontTx/>
              <a:buChar char="-"/>
            </a:pPr>
            <a:r>
              <a:rPr lang="it-IT" sz="2400" b="1">
                <a:latin typeface="Monotype Corsiva" pitchFamily="66" charset="0"/>
              </a:rPr>
              <a:t>SALSICCIA DI FEGATO  -  SALSICCIA DI MAIALE SOTT’ OLIO</a:t>
            </a:r>
          </a:p>
          <a:p>
            <a:pPr>
              <a:buFontTx/>
              <a:buChar char="-"/>
            </a:pPr>
            <a:r>
              <a:rPr lang="it-IT" sz="2400" b="1">
                <a:latin typeface="Monotype Corsiva" pitchFamily="66" charset="0"/>
              </a:rPr>
              <a:t>SOPPRESSATA ABRUZZESE  -  TACCHINO ALLA CANZANESE</a:t>
            </a:r>
          </a:p>
          <a:p>
            <a:pPr>
              <a:buFontTx/>
              <a:buChar char="-"/>
            </a:pPr>
            <a:r>
              <a:rPr lang="it-IT" sz="2400" b="1">
                <a:latin typeface="Monotype Corsiva" pitchFamily="66" charset="0"/>
              </a:rPr>
              <a:t>TACCHINO ALLA NERETESE  -  VENTRICINA TERAMANA</a:t>
            </a:r>
          </a:p>
          <a:p>
            <a:pPr>
              <a:buFontTx/>
              <a:buChar char="-"/>
            </a:pPr>
            <a:endParaRPr lang="it-IT" sz="2400" b="1">
              <a:latin typeface="Monotype Corsiva" pitchFamily="66" charset="0"/>
            </a:endParaRPr>
          </a:p>
        </p:txBody>
      </p:sp>
      <p:pic>
        <p:nvPicPr>
          <p:cNvPr id="29704" name="Picture 8" descr="432007193356"/>
          <p:cNvPicPr>
            <a:picLocks noGrp="1" noChangeAspect="1" noChangeArrowheads="1"/>
          </p:cNvPicPr>
          <p:nvPr>
            <p:ph sz="quarter" idx="1"/>
          </p:nvPr>
        </p:nvPicPr>
        <p:blipFill>
          <a:blip r:embed="rId2"/>
          <a:srcRect/>
          <a:stretch>
            <a:fillRect/>
          </a:stretch>
        </p:blipFill>
        <p:spPr>
          <a:xfrm>
            <a:off x="1187450" y="1700213"/>
            <a:ext cx="3384550" cy="2117725"/>
          </a:xfrm>
          <a:noFill/>
          <a:ln/>
        </p:spPr>
      </p:pic>
      <p:pic>
        <p:nvPicPr>
          <p:cNvPr id="29705" name="Picture 9" descr="dolceabruzzo_8"/>
          <p:cNvPicPr>
            <a:picLocks noGrp="1" noChangeAspect="1" noChangeArrowheads="1"/>
          </p:cNvPicPr>
          <p:nvPr>
            <p:ph sz="quarter" idx="2"/>
          </p:nvPr>
        </p:nvPicPr>
        <p:blipFill>
          <a:blip r:embed="rId3"/>
          <a:srcRect/>
          <a:stretch>
            <a:fillRect/>
          </a:stretch>
        </p:blipFill>
        <p:spPr>
          <a:xfrm>
            <a:off x="5003800" y="1700213"/>
            <a:ext cx="3095625" cy="20891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diamond(in)">
                                      <p:cBhvr>
                                        <p:cTn id="7" dur="1000"/>
                                        <p:tgtEl>
                                          <p:spTgt spid="29700"/>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29704"/>
                                        </p:tgtEl>
                                        <p:attrNameLst>
                                          <p:attrName>style.visibility</p:attrName>
                                        </p:attrNameLst>
                                      </p:cBhvr>
                                      <p:to>
                                        <p:strVal val="visible"/>
                                      </p:to>
                                    </p:set>
                                    <p:animEffect transition="in" filter="diamond(in)">
                                      <p:cBhvr>
                                        <p:cTn id="11" dur="1000"/>
                                        <p:tgtEl>
                                          <p:spTgt spid="29704"/>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29705"/>
                                        </p:tgtEl>
                                        <p:attrNameLst>
                                          <p:attrName>style.visibility</p:attrName>
                                        </p:attrNameLst>
                                      </p:cBhvr>
                                      <p:to>
                                        <p:strVal val="visible"/>
                                      </p:to>
                                    </p:set>
                                    <p:animEffect transition="in" filter="diamond(in)">
                                      <p:cBhvr>
                                        <p:cTn id="15" dur="1000"/>
                                        <p:tgtEl>
                                          <p:spTgt spid="29705"/>
                                        </p:tgtEl>
                                      </p:cBhvr>
                                    </p:animEffect>
                                  </p:childTnLst>
                                </p:cTn>
                              </p:par>
                            </p:childTnLst>
                          </p:cTn>
                        </p:par>
                        <p:par>
                          <p:cTn id="16" fill="hold">
                            <p:stCondLst>
                              <p:cond delay="3000"/>
                            </p:stCondLst>
                            <p:childTnLst>
                              <p:par>
                                <p:cTn id="17" presetID="8" presetClass="entr" presetSubtype="16" fill="hold" nodeType="afterEffect">
                                  <p:stCondLst>
                                    <p:cond delay="0"/>
                                  </p:stCondLst>
                                  <p:childTnLst>
                                    <p:set>
                                      <p:cBhvr>
                                        <p:cTn id="18" dur="1" fill="hold">
                                          <p:stCondLst>
                                            <p:cond delay="0"/>
                                          </p:stCondLst>
                                        </p:cTn>
                                        <p:tgtEl>
                                          <p:spTgt spid="29703">
                                            <p:txEl>
                                              <p:pRg st="0" end="0"/>
                                            </p:txEl>
                                          </p:spTgt>
                                        </p:tgtEl>
                                        <p:attrNameLst>
                                          <p:attrName>style.visibility</p:attrName>
                                        </p:attrNameLst>
                                      </p:cBhvr>
                                      <p:to>
                                        <p:strVal val="visible"/>
                                      </p:to>
                                    </p:set>
                                    <p:animEffect transition="in" filter="diamond(in)">
                                      <p:cBhvr>
                                        <p:cTn id="19" dur="1000"/>
                                        <p:tgtEl>
                                          <p:spTgt spid="29703">
                                            <p:txEl>
                                              <p:pRg st="0" end="0"/>
                                            </p:txEl>
                                          </p:spTgt>
                                        </p:tgtEl>
                                      </p:cBhvr>
                                    </p:animEffect>
                                  </p:childTnLst>
                                </p:cTn>
                              </p:par>
                            </p:childTnLst>
                          </p:cTn>
                        </p:par>
                        <p:par>
                          <p:cTn id="20" fill="hold">
                            <p:stCondLst>
                              <p:cond delay="4000"/>
                            </p:stCondLst>
                            <p:childTnLst>
                              <p:par>
                                <p:cTn id="21" presetID="8" presetClass="entr" presetSubtype="16" fill="hold" nodeType="afterEffect">
                                  <p:stCondLst>
                                    <p:cond delay="0"/>
                                  </p:stCondLst>
                                  <p:childTnLst>
                                    <p:set>
                                      <p:cBhvr>
                                        <p:cTn id="22" dur="1" fill="hold">
                                          <p:stCondLst>
                                            <p:cond delay="0"/>
                                          </p:stCondLst>
                                        </p:cTn>
                                        <p:tgtEl>
                                          <p:spTgt spid="29703">
                                            <p:txEl>
                                              <p:pRg st="1" end="1"/>
                                            </p:txEl>
                                          </p:spTgt>
                                        </p:tgtEl>
                                        <p:attrNameLst>
                                          <p:attrName>style.visibility</p:attrName>
                                        </p:attrNameLst>
                                      </p:cBhvr>
                                      <p:to>
                                        <p:strVal val="visible"/>
                                      </p:to>
                                    </p:set>
                                    <p:animEffect transition="in" filter="diamond(in)">
                                      <p:cBhvr>
                                        <p:cTn id="23" dur="1000"/>
                                        <p:tgtEl>
                                          <p:spTgt spid="29703">
                                            <p:txEl>
                                              <p:pRg st="1" end="1"/>
                                            </p:txEl>
                                          </p:spTgt>
                                        </p:tgtEl>
                                      </p:cBhvr>
                                    </p:animEffect>
                                  </p:childTnLst>
                                </p:cTn>
                              </p:par>
                            </p:childTnLst>
                          </p:cTn>
                        </p:par>
                        <p:par>
                          <p:cTn id="24" fill="hold">
                            <p:stCondLst>
                              <p:cond delay="5000"/>
                            </p:stCondLst>
                            <p:childTnLst>
                              <p:par>
                                <p:cTn id="25" presetID="8" presetClass="entr" presetSubtype="16" fill="hold" nodeType="afterEffect">
                                  <p:stCondLst>
                                    <p:cond delay="0"/>
                                  </p:stCondLst>
                                  <p:childTnLst>
                                    <p:set>
                                      <p:cBhvr>
                                        <p:cTn id="26" dur="1" fill="hold">
                                          <p:stCondLst>
                                            <p:cond delay="0"/>
                                          </p:stCondLst>
                                        </p:cTn>
                                        <p:tgtEl>
                                          <p:spTgt spid="29703">
                                            <p:txEl>
                                              <p:pRg st="2" end="2"/>
                                            </p:txEl>
                                          </p:spTgt>
                                        </p:tgtEl>
                                        <p:attrNameLst>
                                          <p:attrName>style.visibility</p:attrName>
                                        </p:attrNameLst>
                                      </p:cBhvr>
                                      <p:to>
                                        <p:strVal val="visible"/>
                                      </p:to>
                                    </p:set>
                                    <p:animEffect transition="in" filter="diamond(in)">
                                      <p:cBhvr>
                                        <p:cTn id="27" dur="1000"/>
                                        <p:tgtEl>
                                          <p:spTgt spid="29703">
                                            <p:txEl>
                                              <p:pRg st="2" end="2"/>
                                            </p:txEl>
                                          </p:spTgt>
                                        </p:tgtEl>
                                      </p:cBhvr>
                                    </p:animEffect>
                                  </p:childTnLst>
                                </p:cTn>
                              </p:par>
                            </p:childTnLst>
                          </p:cTn>
                        </p:par>
                        <p:par>
                          <p:cTn id="28" fill="hold">
                            <p:stCondLst>
                              <p:cond delay="6000"/>
                            </p:stCondLst>
                            <p:childTnLst>
                              <p:par>
                                <p:cTn id="29" presetID="8" presetClass="entr" presetSubtype="16" fill="hold" nodeType="afterEffect">
                                  <p:stCondLst>
                                    <p:cond delay="0"/>
                                  </p:stCondLst>
                                  <p:childTnLst>
                                    <p:set>
                                      <p:cBhvr>
                                        <p:cTn id="30" dur="1" fill="hold">
                                          <p:stCondLst>
                                            <p:cond delay="0"/>
                                          </p:stCondLst>
                                        </p:cTn>
                                        <p:tgtEl>
                                          <p:spTgt spid="29703">
                                            <p:txEl>
                                              <p:pRg st="3" end="3"/>
                                            </p:txEl>
                                          </p:spTgt>
                                        </p:tgtEl>
                                        <p:attrNameLst>
                                          <p:attrName>style.visibility</p:attrName>
                                        </p:attrNameLst>
                                      </p:cBhvr>
                                      <p:to>
                                        <p:strVal val="visible"/>
                                      </p:to>
                                    </p:set>
                                    <p:animEffect transition="in" filter="diamond(in)">
                                      <p:cBhvr>
                                        <p:cTn id="31" dur="1000"/>
                                        <p:tgtEl>
                                          <p:spTgt spid="29703">
                                            <p:txEl>
                                              <p:pRg st="3" end="3"/>
                                            </p:txEl>
                                          </p:spTgt>
                                        </p:tgtEl>
                                      </p:cBhvr>
                                    </p:animEffect>
                                  </p:childTnLst>
                                </p:cTn>
                              </p:par>
                            </p:childTnLst>
                          </p:cTn>
                        </p:par>
                        <p:par>
                          <p:cTn id="32" fill="hold">
                            <p:stCondLst>
                              <p:cond delay="7000"/>
                            </p:stCondLst>
                            <p:childTnLst>
                              <p:par>
                                <p:cTn id="33" presetID="8" presetClass="entr" presetSubtype="16" fill="hold" nodeType="afterEffect">
                                  <p:stCondLst>
                                    <p:cond delay="0"/>
                                  </p:stCondLst>
                                  <p:childTnLst>
                                    <p:set>
                                      <p:cBhvr>
                                        <p:cTn id="34" dur="1" fill="hold">
                                          <p:stCondLst>
                                            <p:cond delay="0"/>
                                          </p:stCondLst>
                                        </p:cTn>
                                        <p:tgtEl>
                                          <p:spTgt spid="29703">
                                            <p:txEl>
                                              <p:pRg st="4" end="4"/>
                                            </p:txEl>
                                          </p:spTgt>
                                        </p:tgtEl>
                                        <p:attrNameLst>
                                          <p:attrName>style.visibility</p:attrName>
                                        </p:attrNameLst>
                                      </p:cBhvr>
                                      <p:to>
                                        <p:strVal val="visible"/>
                                      </p:to>
                                    </p:set>
                                    <p:animEffect transition="in" filter="diamond(in)">
                                      <p:cBhvr>
                                        <p:cTn id="35" dur="1000"/>
                                        <p:tgtEl>
                                          <p:spTgt spid="29703">
                                            <p:txEl>
                                              <p:pRg st="4" end="4"/>
                                            </p:txEl>
                                          </p:spTgt>
                                        </p:tgtEl>
                                      </p:cBhvr>
                                    </p:animEffect>
                                  </p:childTnLst>
                                </p:cTn>
                              </p:par>
                            </p:childTnLst>
                          </p:cTn>
                        </p:par>
                        <p:par>
                          <p:cTn id="36" fill="hold">
                            <p:stCondLst>
                              <p:cond delay="8000"/>
                            </p:stCondLst>
                            <p:childTnLst>
                              <p:par>
                                <p:cTn id="37" presetID="8" presetClass="exit" presetSubtype="16" fill="hold" grpId="1" nodeType="afterEffect">
                                  <p:stCondLst>
                                    <p:cond delay="0"/>
                                  </p:stCondLst>
                                  <p:childTnLst>
                                    <p:animEffect transition="out" filter="diamond(in)">
                                      <p:cBhvr>
                                        <p:cTn id="38" dur="1000"/>
                                        <p:tgtEl>
                                          <p:spTgt spid="29700"/>
                                        </p:tgtEl>
                                      </p:cBhvr>
                                    </p:animEffect>
                                    <p:set>
                                      <p:cBhvr>
                                        <p:cTn id="39" dur="1" fill="hold">
                                          <p:stCondLst>
                                            <p:cond delay="999"/>
                                          </p:stCondLst>
                                        </p:cTn>
                                        <p:tgtEl>
                                          <p:spTgt spid="29700"/>
                                        </p:tgtEl>
                                        <p:attrNameLst>
                                          <p:attrName>style.visibility</p:attrName>
                                        </p:attrNameLst>
                                      </p:cBhvr>
                                      <p:to>
                                        <p:strVal val="hidden"/>
                                      </p:to>
                                    </p:set>
                                  </p:childTnLst>
                                </p:cTn>
                              </p:par>
                            </p:childTnLst>
                          </p:cTn>
                        </p:par>
                        <p:par>
                          <p:cTn id="40" fill="hold">
                            <p:stCondLst>
                              <p:cond delay="9000"/>
                            </p:stCondLst>
                            <p:childTnLst>
                              <p:par>
                                <p:cTn id="41" presetID="8" presetClass="exit" presetSubtype="16" fill="hold" nodeType="afterEffect">
                                  <p:stCondLst>
                                    <p:cond delay="0"/>
                                  </p:stCondLst>
                                  <p:childTnLst>
                                    <p:animEffect transition="out" filter="diamond(in)">
                                      <p:cBhvr>
                                        <p:cTn id="42" dur="1000"/>
                                        <p:tgtEl>
                                          <p:spTgt spid="29704"/>
                                        </p:tgtEl>
                                      </p:cBhvr>
                                    </p:animEffect>
                                    <p:set>
                                      <p:cBhvr>
                                        <p:cTn id="43" dur="1" fill="hold">
                                          <p:stCondLst>
                                            <p:cond delay="999"/>
                                          </p:stCondLst>
                                        </p:cTn>
                                        <p:tgtEl>
                                          <p:spTgt spid="29704"/>
                                        </p:tgtEl>
                                        <p:attrNameLst>
                                          <p:attrName>style.visibility</p:attrName>
                                        </p:attrNameLst>
                                      </p:cBhvr>
                                      <p:to>
                                        <p:strVal val="hidden"/>
                                      </p:to>
                                    </p:set>
                                  </p:childTnLst>
                                </p:cTn>
                              </p:par>
                            </p:childTnLst>
                          </p:cTn>
                        </p:par>
                        <p:par>
                          <p:cTn id="44" fill="hold">
                            <p:stCondLst>
                              <p:cond delay="10000"/>
                            </p:stCondLst>
                            <p:childTnLst>
                              <p:par>
                                <p:cTn id="45" presetID="8" presetClass="exit" presetSubtype="16" fill="hold" nodeType="afterEffect">
                                  <p:stCondLst>
                                    <p:cond delay="0"/>
                                  </p:stCondLst>
                                  <p:childTnLst>
                                    <p:animEffect transition="out" filter="diamond(in)">
                                      <p:cBhvr>
                                        <p:cTn id="46" dur="1000"/>
                                        <p:tgtEl>
                                          <p:spTgt spid="29705"/>
                                        </p:tgtEl>
                                      </p:cBhvr>
                                    </p:animEffect>
                                    <p:set>
                                      <p:cBhvr>
                                        <p:cTn id="47" dur="1" fill="hold">
                                          <p:stCondLst>
                                            <p:cond delay="999"/>
                                          </p:stCondLst>
                                        </p:cTn>
                                        <p:tgtEl>
                                          <p:spTgt spid="29705"/>
                                        </p:tgtEl>
                                        <p:attrNameLst>
                                          <p:attrName>style.visibility</p:attrName>
                                        </p:attrNameLst>
                                      </p:cBhvr>
                                      <p:to>
                                        <p:strVal val="hidden"/>
                                      </p:to>
                                    </p:set>
                                  </p:childTnLst>
                                </p:cTn>
                              </p:par>
                            </p:childTnLst>
                          </p:cTn>
                        </p:par>
                        <p:par>
                          <p:cTn id="48" fill="hold">
                            <p:stCondLst>
                              <p:cond delay="11000"/>
                            </p:stCondLst>
                            <p:childTnLst>
                              <p:par>
                                <p:cTn id="49" presetID="8" presetClass="exit" presetSubtype="16" fill="hold" nodeType="afterEffect">
                                  <p:stCondLst>
                                    <p:cond delay="0"/>
                                  </p:stCondLst>
                                  <p:childTnLst>
                                    <p:animEffect transition="out" filter="diamond(in)">
                                      <p:cBhvr>
                                        <p:cTn id="50" dur="1000"/>
                                        <p:tgtEl>
                                          <p:spTgt spid="29703">
                                            <p:txEl>
                                              <p:pRg st="0" end="0"/>
                                            </p:txEl>
                                          </p:spTgt>
                                        </p:tgtEl>
                                      </p:cBhvr>
                                    </p:animEffect>
                                    <p:set>
                                      <p:cBhvr>
                                        <p:cTn id="51" dur="1" fill="hold">
                                          <p:stCondLst>
                                            <p:cond delay="999"/>
                                          </p:stCondLst>
                                        </p:cTn>
                                        <p:tgtEl>
                                          <p:spTgt spid="29703">
                                            <p:txEl>
                                              <p:pRg st="0" end="0"/>
                                            </p:txEl>
                                          </p:spTgt>
                                        </p:tgtEl>
                                        <p:attrNameLst>
                                          <p:attrName>style.visibility</p:attrName>
                                        </p:attrNameLst>
                                      </p:cBhvr>
                                      <p:to>
                                        <p:strVal val="hidden"/>
                                      </p:to>
                                    </p:set>
                                  </p:childTnLst>
                                </p:cTn>
                              </p:par>
                            </p:childTnLst>
                          </p:cTn>
                        </p:par>
                        <p:par>
                          <p:cTn id="52" fill="hold">
                            <p:stCondLst>
                              <p:cond delay="12000"/>
                            </p:stCondLst>
                            <p:childTnLst>
                              <p:par>
                                <p:cTn id="53" presetID="8" presetClass="exit" presetSubtype="16" fill="hold" nodeType="afterEffect">
                                  <p:stCondLst>
                                    <p:cond delay="0"/>
                                  </p:stCondLst>
                                  <p:childTnLst>
                                    <p:animEffect transition="out" filter="diamond(in)">
                                      <p:cBhvr>
                                        <p:cTn id="54" dur="1000"/>
                                        <p:tgtEl>
                                          <p:spTgt spid="29703">
                                            <p:txEl>
                                              <p:pRg st="1" end="1"/>
                                            </p:txEl>
                                          </p:spTgt>
                                        </p:tgtEl>
                                      </p:cBhvr>
                                    </p:animEffect>
                                    <p:set>
                                      <p:cBhvr>
                                        <p:cTn id="55" dur="1" fill="hold">
                                          <p:stCondLst>
                                            <p:cond delay="999"/>
                                          </p:stCondLst>
                                        </p:cTn>
                                        <p:tgtEl>
                                          <p:spTgt spid="29703">
                                            <p:txEl>
                                              <p:pRg st="1" end="1"/>
                                            </p:txEl>
                                          </p:spTgt>
                                        </p:tgtEl>
                                        <p:attrNameLst>
                                          <p:attrName>style.visibility</p:attrName>
                                        </p:attrNameLst>
                                      </p:cBhvr>
                                      <p:to>
                                        <p:strVal val="hidden"/>
                                      </p:to>
                                    </p:set>
                                  </p:childTnLst>
                                </p:cTn>
                              </p:par>
                            </p:childTnLst>
                          </p:cTn>
                        </p:par>
                        <p:par>
                          <p:cTn id="56" fill="hold">
                            <p:stCondLst>
                              <p:cond delay="13000"/>
                            </p:stCondLst>
                            <p:childTnLst>
                              <p:par>
                                <p:cTn id="57" presetID="8" presetClass="exit" presetSubtype="16" fill="hold" nodeType="afterEffect">
                                  <p:stCondLst>
                                    <p:cond delay="0"/>
                                  </p:stCondLst>
                                  <p:childTnLst>
                                    <p:animEffect transition="out" filter="diamond(in)">
                                      <p:cBhvr>
                                        <p:cTn id="58" dur="1000"/>
                                        <p:tgtEl>
                                          <p:spTgt spid="29703">
                                            <p:txEl>
                                              <p:pRg st="2" end="2"/>
                                            </p:txEl>
                                          </p:spTgt>
                                        </p:tgtEl>
                                      </p:cBhvr>
                                    </p:animEffect>
                                    <p:set>
                                      <p:cBhvr>
                                        <p:cTn id="59" dur="1" fill="hold">
                                          <p:stCondLst>
                                            <p:cond delay="999"/>
                                          </p:stCondLst>
                                        </p:cTn>
                                        <p:tgtEl>
                                          <p:spTgt spid="29703">
                                            <p:txEl>
                                              <p:pRg st="2" end="2"/>
                                            </p:txEl>
                                          </p:spTgt>
                                        </p:tgtEl>
                                        <p:attrNameLst>
                                          <p:attrName>style.visibility</p:attrName>
                                        </p:attrNameLst>
                                      </p:cBhvr>
                                      <p:to>
                                        <p:strVal val="hidden"/>
                                      </p:to>
                                    </p:set>
                                  </p:childTnLst>
                                </p:cTn>
                              </p:par>
                            </p:childTnLst>
                          </p:cTn>
                        </p:par>
                        <p:par>
                          <p:cTn id="60" fill="hold">
                            <p:stCondLst>
                              <p:cond delay="14000"/>
                            </p:stCondLst>
                            <p:childTnLst>
                              <p:par>
                                <p:cTn id="61" presetID="8" presetClass="exit" presetSubtype="16" fill="hold" nodeType="afterEffect">
                                  <p:stCondLst>
                                    <p:cond delay="0"/>
                                  </p:stCondLst>
                                  <p:childTnLst>
                                    <p:animEffect transition="out" filter="diamond(in)">
                                      <p:cBhvr>
                                        <p:cTn id="62" dur="1000"/>
                                        <p:tgtEl>
                                          <p:spTgt spid="29703">
                                            <p:txEl>
                                              <p:pRg st="3" end="3"/>
                                            </p:txEl>
                                          </p:spTgt>
                                        </p:tgtEl>
                                      </p:cBhvr>
                                    </p:animEffect>
                                    <p:set>
                                      <p:cBhvr>
                                        <p:cTn id="63" dur="1" fill="hold">
                                          <p:stCondLst>
                                            <p:cond delay="999"/>
                                          </p:stCondLst>
                                        </p:cTn>
                                        <p:tgtEl>
                                          <p:spTgt spid="29703">
                                            <p:txEl>
                                              <p:pRg st="3" end="3"/>
                                            </p:txEl>
                                          </p:spTgt>
                                        </p:tgtEl>
                                        <p:attrNameLst>
                                          <p:attrName>style.visibility</p:attrName>
                                        </p:attrNameLst>
                                      </p:cBhvr>
                                      <p:to>
                                        <p:strVal val="hidden"/>
                                      </p:to>
                                    </p:set>
                                  </p:childTnLst>
                                </p:cTn>
                              </p:par>
                            </p:childTnLst>
                          </p:cTn>
                        </p:par>
                        <p:par>
                          <p:cTn id="64" fill="hold">
                            <p:stCondLst>
                              <p:cond delay="15000"/>
                            </p:stCondLst>
                            <p:childTnLst>
                              <p:par>
                                <p:cTn id="65" presetID="8" presetClass="exit" presetSubtype="16" fill="hold" nodeType="afterEffect">
                                  <p:stCondLst>
                                    <p:cond delay="0"/>
                                  </p:stCondLst>
                                  <p:childTnLst>
                                    <p:animEffect transition="out" filter="diamond(in)">
                                      <p:cBhvr>
                                        <p:cTn id="66" dur="1000"/>
                                        <p:tgtEl>
                                          <p:spTgt spid="29703">
                                            <p:txEl>
                                              <p:pRg st="4" end="4"/>
                                            </p:txEl>
                                          </p:spTgt>
                                        </p:tgtEl>
                                      </p:cBhvr>
                                    </p:animEffect>
                                    <p:set>
                                      <p:cBhvr>
                                        <p:cTn id="67" dur="1" fill="hold">
                                          <p:stCondLst>
                                            <p:cond delay="999"/>
                                          </p:stCondLst>
                                        </p:cTn>
                                        <p:tgtEl>
                                          <p:spTgt spid="2970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p:bldP spid="29700" grpId="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p:txBody>
          <a:bodyPr/>
          <a:lstStyle/>
          <a:p>
            <a:r>
              <a:rPr lang="it-IT" sz="6600" b="1">
                <a:solidFill>
                  <a:srgbClr val="FF0000"/>
                </a:solidFill>
                <a:latin typeface="Monotype Corsiva" pitchFamily="66" charset="0"/>
              </a:rPr>
              <a:t>PANE E PIZZE</a:t>
            </a:r>
          </a:p>
        </p:txBody>
      </p:sp>
      <p:pic>
        <p:nvPicPr>
          <p:cNvPr id="31751" name="Picture 7" descr="pane23"/>
          <p:cNvPicPr>
            <a:picLocks noGrp="1" noChangeAspect="1" noChangeArrowheads="1"/>
          </p:cNvPicPr>
          <p:nvPr>
            <p:ph sz="half" idx="1"/>
          </p:nvPr>
        </p:nvPicPr>
        <p:blipFill>
          <a:blip r:embed="rId2"/>
          <a:srcRect/>
          <a:stretch>
            <a:fillRect/>
          </a:stretch>
        </p:blipFill>
        <p:spPr>
          <a:xfrm>
            <a:off x="611188" y="2133600"/>
            <a:ext cx="3816350" cy="3959225"/>
          </a:xfrm>
          <a:noFill/>
          <a:ln/>
        </p:spPr>
      </p:pic>
      <p:pic>
        <p:nvPicPr>
          <p:cNvPr id="31752" name="Picture 8" descr="bread"/>
          <p:cNvPicPr>
            <a:picLocks noGrp="1" noChangeAspect="1" noChangeArrowheads="1"/>
          </p:cNvPicPr>
          <p:nvPr>
            <p:ph sz="half" idx="2"/>
          </p:nvPr>
        </p:nvPicPr>
        <p:blipFill>
          <a:blip r:embed="rId3"/>
          <a:srcRect/>
          <a:stretch>
            <a:fillRect/>
          </a:stretch>
        </p:blipFill>
        <p:spPr>
          <a:xfrm>
            <a:off x="4859338" y="2133600"/>
            <a:ext cx="3956050" cy="39592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1748"/>
                                        </p:tgtEl>
                                        <p:attrNameLst>
                                          <p:attrName>style.visibility</p:attrName>
                                        </p:attrNameLst>
                                      </p:cBhvr>
                                      <p:to>
                                        <p:strVal val="visible"/>
                                      </p:to>
                                    </p:set>
                                    <p:anim by="(-#ppt_w*2)" calcmode="lin" valueType="num">
                                      <p:cBhvr rctx="PPT">
                                        <p:cTn id="7" dur="500" autoRev="1" fill="hold">
                                          <p:stCondLst>
                                            <p:cond delay="0"/>
                                          </p:stCondLst>
                                        </p:cTn>
                                        <p:tgtEl>
                                          <p:spTgt spid="31748"/>
                                        </p:tgtEl>
                                        <p:attrNameLst>
                                          <p:attrName>ppt_w</p:attrName>
                                        </p:attrNameLst>
                                      </p:cBhvr>
                                    </p:anim>
                                    <p:anim by="(#ppt_w*0.50)" calcmode="lin" valueType="num">
                                      <p:cBhvr>
                                        <p:cTn id="8" dur="500" decel="50000" autoRev="1" fill="hold">
                                          <p:stCondLst>
                                            <p:cond delay="0"/>
                                          </p:stCondLst>
                                        </p:cTn>
                                        <p:tgtEl>
                                          <p:spTgt spid="31748"/>
                                        </p:tgtEl>
                                        <p:attrNameLst>
                                          <p:attrName>ppt_x</p:attrName>
                                        </p:attrNameLst>
                                      </p:cBhvr>
                                    </p:anim>
                                    <p:anim from="(-#ppt_h/2)" to="(#ppt_y)" calcmode="lin" valueType="num">
                                      <p:cBhvr>
                                        <p:cTn id="9" dur="1000" fill="hold">
                                          <p:stCondLst>
                                            <p:cond delay="0"/>
                                          </p:stCondLst>
                                        </p:cTn>
                                        <p:tgtEl>
                                          <p:spTgt spid="31748"/>
                                        </p:tgtEl>
                                        <p:attrNameLst>
                                          <p:attrName>ppt_y</p:attrName>
                                        </p:attrNameLst>
                                      </p:cBhvr>
                                    </p:anim>
                                    <p:animRot by="21600000">
                                      <p:cBhvr>
                                        <p:cTn id="10" dur="1000" fill="hold">
                                          <p:stCondLst>
                                            <p:cond delay="0"/>
                                          </p:stCondLst>
                                        </p:cTn>
                                        <p:tgtEl>
                                          <p:spTgt spid="31748"/>
                                        </p:tgtEl>
                                        <p:attrNameLst>
                                          <p:attrName>r</p:attrName>
                                        </p:attrNameLst>
                                      </p:cBhvr>
                                    </p:animRot>
                                  </p:childTnLst>
                                </p:cTn>
                              </p:par>
                            </p:childTnLst>
                          </p:cTn>
                        </p:par>
                        <p:par>
                          <p:cTn id="11" fill="hold">
                            <p:stCondLst>
                              <p:cond delay="1900"/>
                            </p:stCondLst>
                            <p:childTnLst>
                              <p:par>
                                <p:cTn id="12" presetID="52" presetClass="entr" presetSubtype="0" fill="hold" nodeType="afterEffect">
                                  <p:stCondLst>
                                    <p:cond delay="0"/>
                                  </p:stCondLst>
                                  <p:childTnLst>
                                    <p:set>
                                      <p:cBhvr>
                                        <p:cTn id="13" dur="1" fill="hold">
                                          <p:stCondLst>
                                            <p:cond delay="0"/>
                                          </p:stCondLst>
                                        </p:cTn>
                                        <p:tgtEl>
                                          <p:spTgt spid="31751"/>
                                        </p:tgtEl>
                                        <p:attrNameLst>
                                          <p:attrName>style.visibility</p:attrName>
                                        </p:attrNameLst>
                                      </p:cBhvr>
                                      <p:to>
                                        <p:strVal val="visible"/>
                                      </p:to>
                                    </p:set>
                                    <p:animScale>
                                      <p:cBhvr>
                                        <p:cTn id="14" dur="1000" decel="50000" fill="hold">
                                          <p:stCondLst>
                                            <p:cond delay="0"/>
                                          </p:stCondLst>
                                        </p:cTn>
                                        <p:tgtEl>
                                          <p:spTgt spid="31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1751"/>
                                        </p:tgtEl>
                                        <p:attrNameLst>
                                          <p:attrName>ppt_x</p:attrName>
                                          <p:attrName>ppt_y</p:attrName>
                                        </p:attrNameLst>
                                      </p:cBhvr>
                                    </p:animMotion>
                                    <p:animEffect transition="in" filter="fade">
                                      <p:cBhvr>
                                        <p:cTn id="16" dur="1000"/>
                                        <p:tgtEl>
                                          <p:spTgt spid="31751"/>
                                        </p:tgtEl>
                                      </p:cBhvr>
                                    </p:animEffect>
                                  </p:childTnLst>
                                </p:cTn>
                              </p:par>
                            </p:childTnLst>
                          </p:cTn>
                        </p:par>
                        <p:par>
                          <p:cTn id="17" fill="hold">
                            <p:stCondLst>
                              <p:cond delay="2900"/>
                            </p:stCondLst>
                            <p:childTnLst>
                              <p:par>
                                <p:cTn id="18" presetID="52" presetClass="entr" presetSubtype="0" fill="hold" nodeType="afterEffect">
                                  <p:stCondLst>
                                    <p:cond delay="0"/>
                                  </p:stCondLst>
                                  <p:childTnLst>
                                    <p:set>
                                      <p:cBhvr>
                                        <p:cTn id="19" dur="1" fill="hold">
                                          <p:stCondLst>
                                            <p:cond delay="0"/>
                                          </p:stCondLst>
                                        </p:cTn>
                                        <p:tgtEl>
                                          <p:spTgt spid="31752"/>
                                        </p:tgtEl>
                                        <p:attrNameLst>
                                          <p:attrName>style.visibility</p:attrName>
                                        </p:attrNameLst>
                                      </p:cBhvr>
                                      <p:to>
                                        <p:strVal val="visible"/>
                                      </p:to>
                                    </p:set>
                                    <p:animScale>
                                      <p:cBhvr>
                                        <p:cTn id="20" dur="1000" decel="50000" fill="hold">
                                          <p:stCondLst>
                                            <p:cond delay="0"/>
                                          </p:stCondLst>
                                        </p:cTn>
                                        <p:tgtEl>
                                          <p:spTgt spid="317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31752"/>
                                        </p:tgtEl>
                                        <p:attrNameLst>
                                          <p:attrName>ppt_x</p:attrName>
                                          <p:attrName>ppt_y</p:attrName>
                                        </p:attrNameLst>
                                      </p:cBhvr>
                                    </p:animMotion>
                                    <p:animEffect transition="in" filter="fade">
                                      <p:cBhvr>
                                        <p:cTn id="22" dur="1000"/>
                                        <p:tgtEl>
                                          <p:spTgt spid="31752"/>
                                        </p:tgtEl>
                                      </p:cBhvr>
                                    </p:animEffect>
                                  </p:childTnLst>
                                </p:cTn>
                              </p:par>
                            </p:childTnLst>
                          </p:cTn>
                        </p:par>
                        <p:par>
                          <p:cTn id="23" fill="hold">
                            <p:stCondLst>
                              <p:cond delay="3900"/>
                            </p:stCondLst>
                            <p:childTnLst>
                              <p:par>
                                <p:cTn id="24" presetID="56" presetClass="exit" presetSubtype="0" fill="hold" grpId="1" nodeType="afterEffect">
                                  <p:stCondLst>
                                    <p:cond delay="0"/>
                                  </p:stCondLst>
                                  <p:iterate type="lt">
                                    <p:tmPct val="10000"/>
                                  </p:iterate>
                                  <p:childTnLst>
                                    <p:anim from="(ppt_w)" to="(-ppt_w*2)" calcmode="lin" valueType="num">
                                      <p:cBhvr rctx="PPT">
                                        <p:cTn id="25" dur="500" autoRev="1">
                                          <p:stCondLst>
                                            <p:cond delay="0"/>
                                          </p:stCondLst>
                                        </p:cTn>
                                        <p:tgtEl>
                                          <p:spTgt spid="31748"/>
                                        </p:tgtEl>
                                        <p:attrNameLst>
                                          <p:attrName>ppt_w</p:attrName>
                                        </p:attrNameLst>
                                      </p:cBhvr>
                                    </p:anim>
                                    <p:anim by="(ppt_w*0.50)" calcmode="lin" valueType="num">
                                      <p:cBhvr>
                                        <p:cTn id="26" dur="500" decel="50000" autoRev="1">
                                          <p:stCondLst>
                                            <p:cond delay="0"/>
                                          </p:stCondLst>
                                        </p:cTn>
                                        <p:tgtEl>
                                          <p:spTgt spid="31748"/>
                                        </p:tgtEl>
                                        <p:attrNameLst>
                                          <p:attrName>ppt_x</p:attrName>
                                        </p:attrNameLst>
                                      </p:cBhvr>
                                    </p:anim>
                                    <p:anim from="(ppt_y)" to="(1+ppt_h/2)" calcmode="lin" valueType="num">
                                      <p:cBhvr>
                                        <p:cTn id="27" dur="1000">
                                          <p:stCondLst>
                                            <p:cond delay="0"/>
                                          </p:stCondLst>
                                        </p:cTn>
                                        <p:tgtEl>
                                          <p:spTgt spid="31748"/>
                                        </p:tgtEl>
                                        <p:attrNameLst>
                                          <p:attrName>ppt_y</p:attrName>
                                        </p:attrNameLst>
                                      </p:cBhvr>
                                    </p:anim>
                                    <p:animRot by="21600000">
                                      <p:cBhvr>
                                        <p:cTn id="28" dur="1000">
                                          <p:stCondLst>
                                            <p:cond delay="0"/>
                                          </p:stCondLst>
                                        </p:cTn>
                                        <p:tgtEl>
                                          <p:spTgt spid="31748"/>
                                        </p:tgtEl>
                                        <p:attrNameLst>
                                          <p:attrName>r</p:attrName>
                                        </p:attrNameLst>
                                      </p:cBhvr>
                                    </p:animRot>
                                    <p:set>
                                      <p:cBhvr>
                                        <p:cTn id="29" dur="1" fill="hold">
                                          <p:stCondLst>
                                            <p:cond delay="999"/>
                                          </p:stCondLst>
                                        </p:cTn>
                                        <p:tgtEl>
                                          <p:spTgt spid="31748"/>
                                        </p:tgtEl>
                                        <p:attrNameLst>
                                          <p:attrName>style.visibility</p:attrName>
                                        </p:attrNameLst>
                                      </p:cBhvr>
                                      <p:to>
                                        <p:strVal val="hidden"/>
                                      </p:to>
                                    </p:set>
                                  </p:childTnLst>
                                </p:cTn>
                              </p:par>
                            </p:childTnLst>
                          </p:cTn>
                        </p:par>
                        <p:par>
                          <p:cTn id="30" fill="hold">
                            <p:stCondLst>
                              <p:cond delay="5800"/>
                            </p:stCondLst>
                            <p:childTnLst>
                              <p:par>
                                <p:cTn id="31" presetID="9" presetClass="exit" presetSubtype="0" fill="hold" nodeType="afterEffect">
                                  <p:stCondLst>
                                    <p:cond delay="0"/>
                                  </p:stCondLst>
                                  <p:childTnLst>
                                    <p:animEffect transition="out" filter="dissolve">
                                      <p:cBhvr>
                                        <p:cTn id="32" dur="500"/>
                                        <p:tgtEl>
                                          <p:spTgt spid="31751"/>
                                        </p:tgtEl>
                                      </p:cBhvr>
                                    </p:animEffect>
                                    <p:set>
                                      <p:cBhvr>
                                        <p:cTn id="33" dur="1" fill="hold">
                                          <p:stCondLst>
                                            <p:cond delay="499"/>
                                          </p:stCondLst>
                                        </p:cTn>
                                        <p:tgtEl>
                                          <p:spTgt spid="31751"/>
                                        </p:tgtEl>
                                        <p:attrNameLst>
                                          <p:attrName>style.visibility</p:attrName>
                                        </p:attrNameLst>
                                      </p:cBhvr>
                                      <p:to>
                                        <p:strVal val="hidden"/>
                                      </p:to>
                                    </p:set>
                                  </p:childTnLst>
                                </p:cTn>
                              </p:par>
                            </p:childTnLst>
                          </p:cTn>
                        </p:par>
                        <p:par>
                          <p:cTn id="34" fill="hold">
                            <p:stCondLst>
                              <p:cond delay="6300"/>
                            </p:stCondLst>
                            <p:childTnLst>
                              <p:par>
                                <p:cTn id="35" presetID="9" presetClass="exit" presetSubtype="0" fill="hold" nodeType="afterEffect">
                                  <p:stCondLst>
                                    <p:cond delay="0"/>
                                  </p:stCondLst>
                                  <p:childTnLst>
                                    <p:animEffect transition="out" filter="dissolve">
                                      <p:cBhvr>
                                        <p:cTn id="36" dur="500"/>
                                        <p:tgtEl>
                                          <p:spTgt spid="31752"/>
                                        </p:tgtEl>
                                      </p:cBhvr>
                                    </p:animEffect>
                                    <p:set>
                                      <p:cBhvr>
                                        <p:cTn id="37" dur="1" fill="hold">
                                          <p:stCondLst>
                                            <p:cond delay="499"/>
                                          </p:stCondLst>
                                        </p:cTn>
                                        <p:tgtEl>
                                          <p:spTgt spid="317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P spid="31748" grpId="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3796" name="Rectangle 4"/>
          <p:cNvSpPr>
            <a:spLocks noGrp="1" noChangeArrowheads="1"/>
          </p:cNvSpPr>
          <p:nvPr>
            <p:ph type="title"/>
          </p:nvPr>
        </p:nvSpPr>
        <p:spPr>
          <a:xfrm>
            <a:off x="611188" y="260350"/>
            <a:ext cx="7772400" cy="1143000"/>
          </a:xfrm>
        </p:spPr>
        <p:txBody>
          <a:bodyPr/>
          <a:lstStyle/>
          <a:p>
            <a:r>
              <a:rPr lang="it-IT" sz="6600" b="1">
                <a:solidFill>
                  <a:srgbClr val="FF0000"/>
                </a:solidFill>
                <a:latin typeface="Monotype Corsiva" pitchFamily="66" charset="0"/>
              </a:rPr>
              <a:t>PASTE E CEREALI</a:t>
            </a:r>
          </a:p>
        </p:txBody>
      </p:sp>
      <p:sp>
        <p:nvSpPr>
          <p:cNvPr id="33799" name="Rectangle 7"/>
          <p:cNvSpPr>
            <a:spLocks noGrp="1" noChangeArrowheads="1"/>
          </p:cNvSpPr>
          <p:nvPr>
            <p:ph type="body" sz="half" idx="3"/>
          </p:nvPr>
        </p:nvSpPr>
        <p:spPr>
          <a:xfrm>
            <a:off x="755650" y="4876800"/>
            <a:ext cx="7772400" cy="1981200"/>
          </a:xfrm>
        </p:spPr>
        <p:txBody>
          <a:bodyPr/>
          <a:lstStyle/>
          <a:p>
            <a:pPr algn="ctr">
              <a:buFontTx/>
              <a:buNone/>
            </a:pPr>
            <a:r>
              <a:rPr lang="it-IT" sz="2800"/>
              <a:t>							       </a:t>
            </a:r>
            <a:r>
              <a:rPr lang="it-IT" sz="4000" b="1">
                <a:latin typeface="Monotype Corsiva" pitchFamily="66" charset="0"/>
              </a:rPr>
              <a:t>FARRO D’ ABRUZZO</a:t>
            </a:r>
          </a:p>
        </p:txBody>
      </p:sp>
      <p:pic>
        <p:nvPicPr>
          <p:cNvPr id="33800" name="Picture 8" descr="farro2"/>
          <p:cNvPicPr>
            <a:picLocks noGrp="1" noChangeAspect="1" noChangeArrowheads="1"/>
          </p:cNvPicPr>
          <p:nvPr>
            <p:ph sz="quarter" idx="1"/>
          </p:nvPr>
        </p:nvPicPr>
        <p:blipFill>
          <a:blip r:embed="rId2"/>
          <a:srcRect/>
          <a:stretch>
            <a:fillRect/>
          </a:stretch>
        </p:blipFill>
        <p:spPr>
          <a:xfrm>
            <a:off x="1116013" y="1628775"/>
            <a:ext cx="2735262" cy="3024188"/>
          </a:xfrm>
          <a:noFill/>
          <a:ln/>
        </p:spPr>
      </p:pic>
      <p:pic>
        <p:nvPicPr>
          <p:cNvPr id="33801" name="Picture 9" descr="Farro3"/>
          <p:cNvPicPr>
            <a:picLocks noGrp="1" noChangeAspect="1" noChangeArrowheads="1"/>
          </p:cNvPicPr>
          <p:nvPr>
            <p:ph sz="quarter" idx="2"/>
          </p:nvPr>
        </p:nvPicPr>
        <p:blipFill>
          <a:blip r:embed="rId3"/>
          <a:srcRect/>
          <a:stretch>
            <a:fillRect/>
          </a:stretch>
        </p:blipFill>
        <p:spPr>
          <a:xfrm>
            <a:off x="5148263" y="1628775"/>
            <a:ext cx="2879725" cy="28797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3796"/>
                                        </p:tgtEl>
                                        <p:attrNameLst>
                                          <p:attrName>style.visibility</p:attrName>
                                        </p:attrNameLst>
                                      </p:cBhvr>
                                      <p:to>
                                        <p:strVal val="visible"/>
                                      </p:to>
                                    </p:set>
                                    <p:anim to="" calcmode="lin" valueType="num">
                                      <p:cBhvr>
                                        <p:cTn id="7" dur="1" fill="hold"/>
                                        <p:tgtEl>
                                          <p:spTgt spid="33796"/>
                                        </p:tgtEl>
                                        <p:attrNameLst>
                                          <p:attrName/>
                                        </p:attrNameLst>
                                      </p:cBhvr>
                                    </p:anim>
                                  </p:childTnLst>
                                </p:cTn>
                              </p:par>
                            </p:childTnLst>
                          </p:cTn>
                        </p:par>
                        <p:par>
                          <p:cTn id="8" fill="hold">
                            <p:stCondLst>
                              <p:cond delay="0"/>
                            </p:stCondLst>
                            <p:childTnLst>
                              <p:par>
                                <p:cTn id="9" presetID="24" presetClass="entr" presetSubtype="0" fill="hold" nodeType="afterEffect">
                                  <p:stCondLst>
                                    <p:cond delay="0"/>
                                  </p:stCondLst>
                                  <p:childTnLst>
                                    <p:set>
                                      <p:cBhvr>
                                        <p:cTn id="10" dur="1" fill="hold">
                                          <p:stCondLst>
                                            <p:cond delay="0"/>
                                          </p:stCondLst>
                                        </p:cTn>
                                        <p:tgtEl>
                                          <p:spTgt spid="33800"/>
                                        </p:tgtEl>
                                        <p:attrNameLst>
                                          <p:attrName>style.visibility</p:attrName>
                                        </p:attrNameLst>
                                      </p:cBhvr>
                                      <p:to>
                                        <p:strVal val="visible"/>
                                      </p:to>
                                    </p:set>
                                    <p:anim to="" calcmode="lin" valueType="num">
                                      <p:cBhvr>
                                        <p:cTn id="11" dur="1" fill="hold"/>
                                        <p:tgtEl>
                                          <p:spTgt spid="33800"/>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33801"/>
                                        </p:tgtEl>
                                        <p:attrNameLst>
                                          <p:attrName>style.visibility</p:attrName>
                                        </p:attrNameLst>
                                      </p:cBhvr>
                                      <p:to>
                                        <p:strVal val="visible"/>
                                      </p:to>
                                    </p:set>
                                    <p:anim to="" calcmode="lin" valueType="num">
                                      <p:cBhvr>
                                        <p:cTn id="15" dur="1" fill="hold"/>
                                        <p:tgtEl>
                                          <p:spTgt spid="33801"/>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33799">
                                            <p:txEl>
                                              <p:pRg st="0" end="0"/>
                                            </p:txEl>
                                          </p:spTgt>
                                        </p:tgtEl>
                                        <p:attrNameLst>
                                          <p:attrName>style.visibility</p:attrName>
                                        </p:attrNameLst>
                                      </p:cBhvr>
                                      <p:to>
                                        <p:strVal val="visible"/>
                                      </p:to>
                                    </p:set>
                                    <p:anim to="" calcmode="lin" valueType="num">
                                      <p:cBhvr>
                                        <p:cTn id="19" dur="1" fill="hold"/>
                                        <p:tgtEl>
                                          <p:spTgt spid="33799">
                                            <p:txEl>
                                              <p:pRg st="0" end="0"/>
                                            </p:txEl>
                                          </p:spTgt>
                                        </p:tgtEl>
                                        <p:attrNameLst>
                                          <p:attrName/>
                                        </p:attrNameLst>
                                      </p:cBhvr>
                                    </p:anim>
                                  </p:childTnLst>
                                </p:cTn>
                              </p:par>
                            </p:childTnLst>
                          </p:cTn>
                        </p:par>
                        <p:par>
                          <p:cTn id="20" fill="hold">
                            <p:stCondLst>
                              <p:cond delay="0"/>
                            </p:stCondLst>
                            <p:childTnLst>
                              <p:par>
                                <p:cTn id="21" presetID="24" presetClass="exit" presetSubtype="0" fill="hold" grpId="1" nodeType="afterEffect">
                                  <p:stCondLst>
                                    <p:cond delay="0"/>
                                  </p:stCondLst>
                                  <p:childTnLst>
                                    <p:anim to="" calcmode="lin" valueType="num">
                                      <p:cBhvr>
                                        <p:cTn id="22" dur="1"/>
                                        <p:tgtEl>
                                          <p:spTgt spid="33796"/>
                                        </p:tgtEl>
                                        <p:attrNameLst>
                                          <p:attrName/>
                                        </p:attrNameLst>
                                      </p:cBhvr>
                                    </p:anim>
                                    <p:set>
                                      <p:cBhvr>
                                        <p:cTn id="23" dur="1" fill="hold">
                                          <p:stCondLst>
                                            <p:cond delay="0"/>
                                          </p:stCondLst>
                                        </p:cTn>
                                        <p:tgtEl>
                                          <p:spTgt spid="33796"/>
                                        </p:tgtEl>
                                        <p:attrNameLst>
                                          <p:attrName>style.visibility</p:attrName>
                                        </p:attrNameLst>
                                      </p:cBhvr>
                                      <p:to>
                                        <p:strVal val="hidden"/>
                                      </p:to>
                                    </p:set>
                                  </p:childTnLst>
                                </p:cTn>
                              </p:par>
                            </p:childTnLst>
                          </p:cTn>
                        </p:par>
                        <p:par>
                          <p:cTn id="24" fill="hold">
                            <p:stCondLst>
                              <p:cond delay="0"/>
                            </p:stCondLst>
                            <p:childTnLst>
                              <p:par>
                                <p:cTn id="25" presetID="24" presetClass="exit" presetSubtype="0" fill="hold" nodeType="afterEffect">
                                  <p:stCondLst>
                                    <p:cond delay="0"/>
                                  </p:stCondLst>
                                  <p:childTnLst>
                                    <p:anim to="" calcmode="lin" valueType="num">
                                      <p:cBhvr>
                                        <p:cTn id="26" dur="1"/>
                                        <p:tgtEl>
                                          <p:spTgt spid="33800"/>
                                        </p:tgtEl>
                                        <p:attrNameLst>
                                          <p:attrName/>
                                        </p:attrNameLst>
                                      </p:cBhvr>
                                    </p:anim>
                                    <p:set>
                                      <p:cBhvr>
                                        <p:cTn id="27" dur="1" fill="hold">
                                          <p:stCondLst>
                                            <p:cond delay="0"/>
                                          </p:stCondLst>
                                        </p:cTn>
                                        <p:tgtEl>
                                          <p:spTgt spid="33800"/>
                                        </p:tgtEl>
                                        <p:attrNameLst>
                                          <p:attrName>style.visibility</p:attrName>
                                        </p:attrNameLst>
                                      </p:cBhvr>
                                      <p:to>
                                        <p:strVal val="hidden"/>
                                      </p:to>
                                    </p:set>
                                  </p:childTnLst>
                                </p:cTn>
                              </p:par>
                            </p:childTnLst>
                          </p:cTn>
                        </p:par>
                        <p:par>
                          <p:cTn id="28" fill="hold">
                            <p:stCondLst>
                              <p:cond delay="0"/>
                            </p:stCondLst>
                            <p:childTnLst>
                              <p:par>
                                <p:cTn id="29" presetID="24" presetClass="exit" presetSubtype="0" fill="hold" nodeType="afterEffect">
                                  <p:stCondLst>
                                    <p:cond delay="0"/>
                                  </p:stCondLst>
                                  <p:childTnLst>
                                    <p:anim to="" calcmode="lin" valueType="num">
                                      <p:cBhvr>
                                        <p:cTn id="30" dur="1"/>
                                        <p:tgtEl>
                                          <p:spTgt spid="33801"/>
                                        </p:tgtEl>
                                        <p:attrNameLst>
                                          <p:attrName/>
                                        </p:attrNameLst>
                                      </p:cBhvr>
                                    </p:anim>
                                    <p:set>
                                      <p:cBhvr>
                                        <p:cTn id="31" dur="1" fill="hold">
                                          <p:stCondLst>
                                            <p:cond delay="0"/>
                                          </p:stCondLst>
                                        </p:cTn>
                                        <p:tgtEl>
                                          <p:spTgt spid="33801"/>
                                        </p:tgtEl>
                                        <p:attrNameLst>
                                          <p:attrName>style.visibility</p:attrName>
                                        </p:attrNameLst>
                                      </p:cBhvr>
                                      <p:to>
                                        <p:strVal val="hidden"/>
                                      </p:to>
                                    </p:set>
                                  </p:childTnLst>
                                </p:cTn>
                              </p:par>
                            </p:childTnLst>
                          </p:cTn>
                        </p:par>
                        <p:par>
                          <p:cTn id="32" fill="hold">
                            <p:stCondLst>
                              <p:cond delay="0"/>
                            </p:stCondLst>
                            <p:childTnLst>
                              <p:par>
                                <p:cTn id="33" presetID="24" presetClass="exit" presetSubtype="0" fill="hold" grpId="1" nodeType="afterEffect">
                                  <p:stCondLst>
                                    <p:cond delay="0"/>
                                  </p:stCondLst>
                                  <p:childTnLst>
                                    <p:anim to="" calcmode="lin" valueType="num">
                                      <p:cBhvr>
                                        <p:cTn id="34" dur="1"/>
                                        <p:tgtEl>
                                          <p:spTgt spid="33799">
                                            <p:txEl>
                                              <p:pRg st="0" end="0"/>
                                            </p:txEl>
                                          </p:spTgt>
                                        </p:tgtEl>
                                        <p:attrNameLst>
                                          <p:attrName/>
                                        </p:attrNameLst>
                                      </p:cBhvr>
                                    </p:anim>
                                    <p:set>
                                      <p:cBhvr>
                                        <p:cTn id="35" dur="1" fill="hold">
                                          <p:stCondLst>
                                            <p:cond delay="0"/>
                                          </p:stCondLst>
                                        </p:cTn>
                                        <p:tgtEl>
                                          <p:spTgt spid="3379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33796" grpId="1"/>
      <p:bldP spid="33799" grpId="0" build="p"/>
      <p:bldP spid="33799" grpId="1"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4036" name="Rectangle 4"/>
          <p:cNvSpPr>
            <a:spLocks noGrp="1" noChangeArrowheads="1"/>
          </p:cNvSpPr>
          <p:nvPr>
            <p:ph type="title"/>
          </p:nvPr>
        </p:nvSpPr>
        <p:spPr/>
        <p:txBody>
          <a:bodyPr/>
          <a:lstStyle/>
          <a:p>
            <a:r>
              <a:rPr lang="it-IT" sz="6000" b="1">
                <a:solidFill>
                  <a:srgbClr val="FF0000"/>
                </a:solidFill>
                <a:latin typeface="Monotype Corsiva" pitchFamily="66" charset="0"/>
              </a:rPr>
              <a:t>PESCE E CONSERVE</a:t>
            </a:r>
          </a:p>
        </p:txBody>
      </p:sp>
      <p:sp>
        <p:nvSpPr>
          <p:cNvPr id="44039" name="Rectangle 7"/>
          <p:cNvSpPr>
            <a:spLocks noGrp="1" noChangeArrowheads="1"/>
          </p:cNvSpPr>
          <p:nvPr>
            <p:ph type="body" sz="half" idx="3"/>
          </p:nvPr>
        </p:nvSpPr>
        <p:spPr>
          <a:xfrm>
            <a:off x="611188" y="5013325"/>
            <a:ext cx="7772400" cy="1262063"/>
          </a:xfrm>
        </p:spPr>
        <p:txBody>
          <a:bodyPr/>
          <a:lstStyle/>
          <a:p>
            <a:pPr algn="ctr">
              <a:lnSpc>
                <a:spcPct val="90000"/>
              </a:lnSpc>
            </a:pPr>
            <a:r>
              <a:rPr lang="it-IT" sz="3600" b="1" dirty="0">
                <a:latin typeface="Monotype Corsiva" pitchFamily="66" charset="0"/>
              </a:rPr>
              <a:t>Sgombro sott’ olio</a:t>
            </a:r>
          </a:p>
          <a:p>
            <a:pPr algn="ctr">
              <a:lnSpc>
                <a:spcPct val="90000"/>
              </a:lnSpc>
            </a:pPr>
            <a:r>
              <a:rPr lang="it-IT" sz="3600" b="1" dirty="0">
                <a:latin typeface="Monotype Corsiva" pitchFamily="66" charset="0"/>
              </a:rPr>
              <a:t>Alici marinate</a:t>
            </a:r>
          </a:p>
        </p:txBody>
      </p:sp>
      <p:pic>
        <p:nvPicPr>
          <p:cNvPr id="44040" name="Picture 8" descr="alici-marinate"/>
          <p:cNvPicPr>
            <a:picLocks noGrp="1" noChangeAspect="1" noChangeArrowheads="1"/>
          </p:cNvPicPr>
          <p:nvPr>
            <p:ph sz="quarter" idx="1"/>
          </p:nvPr>
        </p:nvPicPr>
        <p:blipFill>
          <a:blip r:embed="rId2"/>
          <a:srcRect/>
          <a:stretch>
            <a:fillRect/>
          </a:stretch>
        </p:blipFill>
        <p:spPr>
          <a:xfrm>
            <a:off x="1187450" y="1700213"/>
            <a:ext cx="2520950" cy="2808287"/>
          </a:xfrm>
          <a:noFill/>
          <a:ln/>
        </p:spPr>
      </p:pic>
      <p:pic>
        <p:nvPicPr>
          <p:cNvPr id="44041" name="Picture 9" descr="sgombro"/>
          <p:cNvPicPr>
            <a:picLocks noGrp="1" noChangeAspect="1" noChangeArrowheads="1"/>
          </p:cNvPicPr>
          <p:nvPr>
            <p:ph sz="quarter" idx="2"/>
          </p:nvPr>
        </p:nvPicPr>
        <p:blipFill>
          <a:blip r:embed="rId3"/>
          <a:srcRect/>
          <a:stretch>
            <a:fillRect/>
          </a:stretch>
        </p:blipFill>
        <p:spPr>
          <a:xfrm>
            <a:off x="4859338" y="1700213"/>
            <a:ext cx="2898775" cy="2736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4036"/>
                                        </p:tgtEl>
                                        <p:attrNameLst>
                                          <p:attrName>style.visibility</p:attrName>
                                        </p:attrNameLst>
                                      </p:cBhvr>
                                      <p:to>
                                        <p:strVal val="visible"/>
                                      </p:to>
                                    </p:set>
                                    <p:anim calcmode="lin" valueType="num">
                                      <p:cBhvr>
                                        <p:cTn id="7" dur="500" fill="hold"/>
                                        <p:tgtEl>
                                          <p:spTgt spid="4403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4036"/>
                                        </p:tgtEl>
                                        <p:attrNameLst>
                                          <p:attrName>ppt_y</p:attrName>
                                        </p:attrNameLst>
                                      </p:cBhvr>
                                      <p:tavLst>
                                        <p:tav tm="0">
                                          <p:val>
                                            <p:strVal val="#ppt_y"/>
                                          </p:val>
                                        </p:tav>
                                        <p:tav tm="100000">
                                          <p:val>
                                            <p:strVal val="#ppt_y"/>
                                          </p:val>
                                        </p:tav>
                                      </p:tavLst>
                                    </p:anim>
                                    <p:anim calcmode="lin" valueType="num">
                                      <p:cBhvr>
                                        <p:cTn id="9" dur="500" fill="hold"/>
                                        <p:tgtEl>
                                          <p:spTgt spid="4403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403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4036"/>
                                        </p:tgtEl>
                                      </p:cBhvr>
                                    </p:animEffect>
                                  </p:childTnLst>
                                </p:cTn>
                              </p:par>
                            </p:childTnLst>
                          </p:cTn>
                        </p:par>
                        <p:par>
                          <p:cTn id="12" fill="hold">
                            <p:stCondLst>
                              <p:cond delay="1150"/>
                            </p:stCondLst>
                            <p:childTnLst>
                              <p:par>
                                <p:cTn id="13" presetID="39" presetClass="entr" presetSubtype="0" accel="100000" fill="hold" nodeType="afterEffect">
                                  <p:stCondLst>
                                    <p:cond delay="0"/>
                                  </p:stCondLst>
                                  <p:childTnLst>
                                    <p:set>
                                      <p:cBhvr>
                                        <p:cTn id="14" dur="1" fill="hold">
                                          <p:stCondLst>
                                            <p:cond delay="0"/>
                                          </p:stCondLst>
                                        </p:cTn>
                                        <p:tgtEl>
                                          <p:spTgt spid="44040"/>
                                        </p:tgtEl>
                                        <p:attrNameLst>
                                          <p:attrName>style.visibility</p:attrName>
                                        </p:attrNameLst>
                                      </p:cBhvr>
                                      <p:to>
                                        <p:strVal val="visible"/>
                                      </p:to>
                                    </p:set>
                                    <p:anim calcmode="lin" valueType="num">
                                      <p:cBhvr>
                                        <p:cTn id="15" dur="500" fill="hold"/>
                                        <p:tgtEl>
                                          <p:spTgt spid="44040"/>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44040"/>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44040"/>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44040"/>
                                        </p:tgtEl>
                                        <p:attrNameLst>
                                          <p:attrName>ppt_y</p:attrName>
                                        </p:attrNameLst>
                                      </p:cBhvr>
                                      <p:tavLst>
                                        <p:tav tm="0">
                                          <p:val>
                                            <p:strVal val="#ppt_y"/>
                                          </p:val>
                                        </p:tav>
                                        <p:tav tm="100000">
                                          <p:val>
                                            <p:strVal val="#ppt_y"/>
                                          </p:val>
                                        </p:tav>
                                      </p:tavLst>
                                    </p:anim>
                                  </p:childTnLst>
                                </p:cTn>
                              </p:par>
                            </p:childTnLst>
                          </p:cTn>
                        </p:par>
                        <p:par>
                          <p:cTn id="19" fill="hold">
                            <p:stCondLst>
                              <p:cond delay="1650"/>
                            </p:stCondLst>
                            <p:childTnLst>
                              <p:par>
                                <p:cTn id="20" presetID="39" presetClass="entr" presetSubtype="0" accel="100000" fill="hold" nodeType="afterEffect">
                                  <p:stCondLst>
                                    <p:cond delay="0"/>
                                  </p:stCondLst>
                                  <p:childTnLst>
                                    <p:set>
                                      <p:cBhvr>
                                        <p:cTn id="21" dur="1" fill="hold">
                                          <p:stCondLst>
                                            <p:cond delay="0"/>
                                          </p:stCondLst>
                                        </p:cTn>
                                        <p:tgtEl>
                                          <p:spTgt spid="44041"/>
                                        </p:tgtEl>
                                        <p:attrNameLst>
                                          <p:attrName>style.visibility</p:attrName>
                                        </p:attrNameLst>
                                      </p:cBhvr>
                                      <p:to>
                                        <p:strVal val="visible"/>
                                      </p:to>
                                    </p:set>
                                    <p:anim calcmode="lin" valueType="num">
                                      <p:cBhvr>
                                        <p:cTn id="22" dur="500" fill="hold"/>
                                        <p:tgtEl>
                                          <p:spTgt spid="44041"/>
                                        </p:tgtEl>
                                        <p:attrNameLst>
                                          <p:attrName>ppt_h</p:attrName>
                                        </p:attrNameLst>
                                      </p:cBhvr>
                                      <p:tavLst>
                                        <p:tav tm="0">
                                          <p:val>
                                            <p:strVal val="#ppt_h/20"/>
                                          </p:val>
                                        </p:tav>
                                        <p:tav tm="50000">
                                          <p:val>
                                            <p:strVal val="#ppt_h/20"/>
                                          </p:val>
                                        </p:tav>
                                        <p:tav tm="100000">
                                          <p:val>
                                            <p:strVal val="#ppt_h"/>
                                          </p:val>
                                        </p:tav>
                                      </p:tavLst>
                                    </p:anim>
                                    <p:anim calcmode="lin" valueType="num">
                                      <p:cBhvr>
                                        <p:cTn id="23" dur="500" fill="hold"/>
                                        <p:tgtEl>
                                          <p:spTgt spid="44041"/>
                                        </p:tgtEl>
                                        <p:attrNameLst>
                                          <p:attrName>ppt_w</p:attrName>
                                        </p:attrNameLst>
                                      </p:cBhvr>
                                      <p:tavLst>
                                        <p:tav tm="0">
                                          <p:val>
                                            <p:strVal val="#ppt_w+.3"/>
                                          </p:val>
                                        </p:tav>
                                        <p:tav tm="50000">
                                          <p:val>
                                            <p:strVal val="#ppt_w+.3"/>
                                          </p:val>
                                        </p:tav>
                                        <p:tav tm="100000">
                                          <p:val>
                                            <p:strVal val="#ppt_w"/>
                                          </p:val>
                                        </p:tav>
                                      </p:tavLst>
                                    </p:anim>
                                    <p:anim calcmode="lin" valueType="num">
                                      <p:cBhvr>
                                        <p:cTn id="24" dur="500" fill="hold"/>
                                        <p:tgtEl>
                                          <p:spTgt spid="44041"/>
                                        </p:tgtEl>
                                        <p:attrNameLst>
                                          <p:attrName>ppt_x</p:attrName>
                                        </p:attrNameLst>
                                      </p:cBhvr>
                                      <p:tavLst>
                                        <p:tav tm="0">
                                          <p:val>
                                            <p:strVal val="#ppt_x-.3"/>
                                          </p:val>
                                        </p:tav>
                                        <p:tav tm="50000">
                                          <p:val>
                                            <p:strVal val="#ppt_x"/>
                                          </p:val>
                                        </p:tav>
                                        <p:tav tm="100000">
                                          <p:val>
                                            <p:strVal val="#ppt_x"/>
                                          </p:val>
                                        </p:tav>
                                      </p:tavLst>
                                    </p:anim>
                                    <p:anim calcmode="lin" valueType="num">
                                      <p:cBhvr>
                                        <p:cTn id="25" dur="500" fill="hold"/>
                                        <p:tgtEl>
                                          <p:spTgt spid="44041"/>
                                        </p:tgtEl>
                                        <p:attrNameLst>
                                          <p:attrName>ppt_y</p:attrName>
                                        </p:attrNameLst>
                                      </p:cBhvr>
                                      <p:tavLst>
                                        <p:tav tm="0">
                                          <p:val>
                                            <p:strVal val="#ppt_y"/>
                                          </p:val>
                                        </p:tav>
                                        <p:tav tm="100000">
                                          <p:val>
                                            <p:strVal val="#ppt_y"/>
                                          </p:val>
                                        </p:tav>
                                      </p:tavLst>
                                    </p:anim>
                                  </p:childTnLst>
                                </p:cTn>
                              </p:par>
                            </p:childTnLst>
                          </p:cTn>
                        </p:par>
                        <p:par>
                          <p:cTn id="26" fill="hold">
                            <p:stCondLst>
                              <p:cond delay="2150"/>
                            </p:stCondLst>
                            <p:childTnLst>
                              <p:par>
                                <p:cTn id="27" presetID="41" presetClass="entr" presetSubtype="0" fill="hold" nodeType="afterEffect">
                                  <p:stCondLst>
                                    <p:cond delay="0"/>
                                  </p:stCondLst>
                                  <p:iterate type="lt">
                                    <p:tmPct val="10000"/>
                                  </p:iterate>
                                  <p:childTnLst>
                                    <p:set>
                                      <p:cBhvr>
                                        <p:cTn id="28" dur="1" fill="hold">
                                          <p:stCondLst>
                                            <p:cond delay="0"/>
                                          </p:stCondLst>
                                        </p:cTn>
                                        <p:tgtEl>
                                          <p:spTgt spid="44039">
                                            <p:txEl>
                                              <p:pRg st="0" end="0"/>
                                            </p:txEl>
                                          </p:spTgt>
                                        </p:tgtEl>
                                        <p:attrNameLst>
                                          <p:attrName>style.visibility</p:attrName>
                                        </p:attrNameLst>
                                      </p:cBhvr>
                                      <p:to>
                                        <p:strVal val="visible"/>
                                      </p:to>
                                    </p:set>
                                    <p:anim calcmode="lin" valueType="num">
                                      <p:cBhvr>
                                        <p:cTn id="29" dur="500" fill="hold"/>
                                        <p:tgtEl>
                                          <p:spTgt spid="440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4039">
                                            <p:txEl>
                                              <p:pRg st="0" end="0"/>
                                            </p:txEl>
                                          </p:spTgt>
                                        </p:tgtEl>
                                        <p:attrNameLst>
                                          <p:attrName>ppt_y</p:attrName>
                                        </p:attrNameLst>
                                      </p:cBhvr>
                                      <p:tavLst>
                                        <p:tav tm="0">
                                          <p:val>
                                            <p:strVal val="#ppt_y"/>
                                          </p:val>
                                        </p:tav>
                                        <p:tav tm="100000">
                                          <p:val>
                                            <p:strVal val="#ppt_y"/>
                                          </p:val>
                                        </p:tav>
                                      </p:tavLst>
                                    </p:anim>
                                    <p:anim calcmode="lin" valueType="num">
                                      <p:cBhvr>
                                        <p:cTn id="31" dur="500" fill="hold"/>
                                        <p:tgtEl>
                                          <p:spTgt spid="4403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403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4039">
                                            <p:txEl>
                                              <p:pRg st="0" end="0"/>
                                            </p:txEl>
                                          </p:spTgt>
                                        </p:tgtEl>
                                      </p:cBhvr>
                                    </p:animEffect>
                                  </p:childTnLst>
                                </p:cTn>
                              </p:par>
                            </p:childTnLst>
                          </p:cTn>
                        </p:par>
                        <p:par>
                          <p:cTn id="34" fill="hold">
                            <p:stCondLst>
                              <p:cond delay="3400"/>
                            </p:stCondLst>
                            <p:childTnLst>
                              <p:par>
                                <p:cTn id="35" presetID="41" presetClass="entr" presetSubtype="0" fill="hold" nodeType="afterEffect">
                                  <p:stCondLst>
                                    <p:cond delay="0"/>
                                  </p:stCondLst>
                                  <p:iterate type="lt">
                                    <p:tmPct val="10000"/>
                                  </p:iterate>
                                  <p:childTnLst>
                                    <p:set>
                                      <p:cBhvr>
                                        <p:cTn id="36" dur="1" fill="hold">
                                          <p:stCondLst>
                                            <p:cond delay="0"/>
                                          </p:stCondLst>
                                        </p:cTn>
                                        <p:tgtEl>
                                          <p:spTgt spid="44039">
                                            <p:txEl>
                                              <p:pRg st="1" end="1"/>
                                            </p:txEl>
                                          </p:spTgt>
                                        </p:tgtEl>
                                        <p:attrNameLst>
                                          <p:attrName>style.visibility</p:attrName>
                                        </p:attrNameLst>
                                      </p:cBhvr>
                                      <p:to>
                                        <p:strVal val="visible"/>
                                      </p:to>
                                    </p:set>
                                    <p:anim calcmode="lin" valueType="num">
                                      <p:cBhvr>
                                        <p:cTn id="37" dur="500" fill="hold"/>
                                        <p:tgtEl>
                                          <p:spTgt spid="440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8" dur="500" fill="hold"/>
                                        <p:tgtEl>
                                          <p:spTgt spid="44039">
                                            <p:txEl>
                                              <p:pRg st="1" end="1"/>
                                            </p:txEl>
                                          </p:spTgt>
                                        </p:tgtEl>
                                        <p:attrNameLst>
                                          <p:attrName>ppt_y</p:attrName>
                                        </p:attrNameLst>
                                      </p:cBhvr>
                                      <p:tavLst>
                                        <p:tav tm="0">
                                          <p:val>
                                            <p:strVal val="#ppt_y"/>
                                          </p:val>
                                        </p:tav>
                                        <p:tav tm="100000">
                                          <p:val>
                                            <p:strVal val="#ppt_y"/>
                                          </p:val>
                                        </p:tav>
                                      </p:tavLst>
                                    </p:anim>
                                    <p:anim calcmode="lin" valueType="num">
                                      <p:cBhvr>
                                        <p:cTn id="39" dur="500" fill="hold"/>
                                        <p:tgtEl>
                                          <p:spTgt spid="44039">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0" dur="500" fill="hold"/>
                                        <p:tgtEl>
                                          <p:spTgt spid="44039">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1" dur="500" tmFilter="0,0; .5, 1; 1, 1"/>
                                        <p:tgtEl>
                                          <p:spTgt spid="44039">
                                            <p:txEl>
                                              <p:pRg st="1" end="1"/>
                                            </p:txEl>
                                          </p:spTgt>
                                        </p:tgtEl>
                                      </p:cBhvr>
                                    </p:animEffect>
                                  </p:childTnLst>
                                </p:cTn>
                              </p:par>
                            </p:childTnLst>
                          </p:cTn>
                        </p:par>
                        <p:par>
                          <p:cTn id="42" fill="hold">
                            <p:stCondLst>
                              <p:cond delay="4500"/>
                            </p:stCondLst>
                            <p:childTnLst>
                              <p:par>
                                <p:cTn id="43" presetID="41" presetClass="exit" presetSubtype="0" fill="hold" grpId="1" nodeType="afterEffect">
                                  <p:stCondLst>
                                    <p:cond delay="0"/>
                                  </p:stCondLst>
                                  <p:iterate type="lt">
                                    <p:tmPct val="10000"/>
                                  </p:iterate>
                                  <p:childTnLst>
                                    <p:anim calcmode="lin" valueType="num">
                                      <p:cBhvr>
                                        <p:cTn id="44" dur="500"/>
                                        <p:tgtEl>
                                          <p:spTgt spid="44036"/>
                                        </p:tgtEl>
                                        <p:attrNameLst>
                                          <p:attrName>ppt_x</p:attrName>
                                        </p:attrNameLst>
                                      </p:cBhvr>
                                      <p:tavLst>
                                        <p:tav tm="0">
                                          <p:val>
                                            <p:strVal val="ppt_x"/>
                                          </p:val>
                                        </p:tav>
                                        <p:tav tm="50000">
                                          <p:val>
                                            <p:strVal val="ppt_x+.1"/>
                                          </p:val>
                                        </p:tav>
                                        <p:tav tm="100000">
                                          <p:val>
                                            <p:strVal val="ppt_x"/>
                                          </p:val>
                                        </p:tav>
                                      </p:tavLst>
                                    </p:anim>
                                    <p:anim calcmode="lin" valueType="num">
                                      <p:cBhvr>
                                        <p:cTn id="45" dur="500"/>
                                        <p:tgtEl>
                                          <p:spTgt spid="44036"/>
                                        </p:tgtEl>
                                        <p:attrNameLst>
                                          <p:attrName>ppt_y</p:attrName>
                                        </p:attrNameLst>
                                      </p:cBhvr>
                                      <p:tavLst>
                                        <p:tav tm="0">
                                          <p:val>
                                            <p:strVal val="ppt_y"/>
                                          </p:val>
                                        </p:tav>
                                        <p:tav tm="100000">
                                          <p:val>
                                            <p:strVal val="ppt_y"/>
                                          </p:val>
                                        </p:tav>
                                      </p:tavLst>
                                    </p:anim>
                                    <p:anim calcmode="lin" valueType="num">
                                      <p:cBhvr>
                                        <p:cTn id="46" dur="500"/>
                                        <p:tgtEl>
                                          <p:spTgt spid="44036"/>
                                        </p:tgtEl>
                                        <p:attrNameLst>
                                          <p:attrName>ppt_h</p:attrName>
                                        </p:attrNameLst>
                                      </p:cBhvr>
                                      <p:tavLst>
                                        <p:tav tm="0">
                                          <p:val>
                                            <p:strVal val="ppt_h"/>
                                          </p:val>
                                        </p:tav>
                                        <p:tav tm="50000">
                                          <p:val>
                                            <p:strVal val="ppt_h+.01"/>
                                          </p:val>
                                        </p:tav>
                                        <p:tav tm="100000">
                                          <p:val>
                                            <p:strVal val="ppt_h/10"/>
                                          </p:val>
                                        </p:tav>
                                      </p:tavLst>
                                    </p:anim>
                                    <p:anim calcmode="lin" valueType="num">
                                      <p:cBhvr>
                                        <p:cTn id="47" dur="500"/>
                                        <p:tgtEl>
                                          <p:spTgt spid="44036"/>
                                        </p:tgtEl>
                                        <p:attrNameLst>
                                          <p:attrName>ppt_w</p:attrName>
                                        </p:attrNameLst>
                                      </p:cBhvr>
                                      <p:tavLst>
                                        <p:tav tm="0">
                                          <p:val>
                                            <p:strVal val="ppt_w"/>
                                          </p:val>
                                        </p:tav>
                                        <p:tav tm="50000">
                                          <p:val>
                                            <p:strVal val="ppt_w+.01"/>
                                          </p:val>
                                        </p:tav>
                                        <p:tav tm="100000">
                                          <p:val>
                                            <p:strVal val="ppt_w/10"/>
                                          </p:val>
                                        </p:tav>
                                      </p:tavLst>
                                    </p:anim>
                                    <p:animEffect transition="out" filter="fade">
                                      <p:cBhvr>
                                        <p:cTn id="48" dur="500" tmFilter="0,0; .5, 0; 1, 1"/>
                                        <p:tgtEl>
                                          <p:spTgt spid="44036"/>
                                        </p:tgtEl>
                                      </p:cBhvr>
                                    </p:animEffect>
                                    <p:set>
                                      <p:cBhvr>
                                        <p:cTn id="49" dur="1" fill="hold">
                                          <p:stCondLst>
                                            <p:cond delay="499"/>
                                          </p:stCondLst>
                                        </p:cTn>
                                        <p:tgtEl>
                                          <p:spTgt spid="44036"/>
                                        </p:tgtEl>
                                        <p:attrNameLst>
                                          <p:attrName>style.visibility</p:attrName>
                                        </p:attrNameLst>
                                      </p:cBhvr>
                                      <p:to>
                                        <p:strVal val="hidden"/>
                                      </p:to>
                                    </p:set>
                                  </p:childTnLst>
                                </p:cTn>
                              </p:par>
                            </p:childTnLst>
                          </p:cTn>
                        </p:par>
                        <p:par>
                          <p:cTn id="50" fill="hold">
                            <p:stCondLst>
                              <p:cond delay="5650"/>
                            </p:stCondLst>
                            <p:childTnLst>
                              <p:par>
                                <p:cTn id="51" presetID="39" presetClass="exit" presetSubtype="0" decel="100000" fill="hold" nodeType="afterEffect">
                                  <p:stCondLst>
                                    <p:cond delay="0"/>
                                  </p:stCondLst>
                                  <p:childTnLst>
                                    <p:anim calcmode="lin" valueType="num">
                                      <p:cBhvr>
                                        <p:cTn id="52" dur="500"/>
                                        <p:tgtEl>
                                          <p:spTgt spid="44040"/>
                                        </p:tgtEl>
                                        <p:attrNameLst>
                                          <p:attrName>ppt_h</p:attrName>
                                        </p:attrNameLst>
                                      </p:cBhvr>
                                      <p:tavLst>
                                        <p:tav tm="0">
                                          <p:val>
                                            <p:strVal val="ppt_h"/>
                                          </p:val>
                                        </p:tav>
                                        <p:tav tm="50000">
                                          <p:val>
                                            <p:strVal val="ppt_h/20"/>
                                          </p:val>
                                        </p:tav>
                                        <p:tav tm="100000">
                                          <p:val>
                                            <p:strVal val="ppt_h/20"/>
                                          </p:val>
                                        </p:tav>
                                      </p:tavLst>
                                    </p:anim>
                                    <p:anim calcmode="lin" valueType="num">
                                      <p:cBhvr>
                                        <p:cTn id="53" dur="500"/>
                                        <p:tgtEl>
                                          <p:spTgt spid="44040"/>
                                        </p:tgtEl>
                                        <p:attrNameLst>
                                          <p:attrName>ppt_w</p:attrName>
                                        </p:attrNameLst>
                                      </p:cBhvr>
                                      <p:tavLst>
                                        <p:tav tm="0">
                                          <p:val>
                                            <p:strVal val="ppt_w"/>
                                          </p:val>
                                        </p:tav>
                                        <p:tav tm="50000">
                                          <p:val>
                                            <p:strVal val="ppt_w+.3"/>
                                          </p:val>
                                        </p:tav>
                                        <p:tav tm="100000">
                                          <p:val>
                                            <p:strVal val="ppt_w+.3"/>
                                          </p:val>
                                        </p:tav>
                                      </p:tavLst>
                                    </p:anim>
                                    <p:anim calcmode="lin" valueType="num">
                                      <p:cBhvr>
                                        <p:cTn id="54" dur="500"/>
                                        <p:tgtEl>
                                          <p:spTgt spid="44040"/>
                                        </p:tgtEl>
                                        <p:attrNameLst>
                                          <p:attrName>ppt_x</p:attrName>
                                        </p:attrNameLst>
                                      </p:cBhvr>
                                      <p:tavLst>
                                        <p:tav tm="0">
                                          <p:val>
                                            <p:strVal val="ppt_x"/>
                                          </p:val>
                                        </p:tav>
                                        <p:tav tm="50000">
                                          <p:val>
                                            <p:strVal val="ppt_x"/>
                                          </p:val>
                                        </p:tav>
                                        <p:tav tm="100000">
                                          <p:val>
                                            <p:strVal val="ppt_x-.3"/>
                                          </p:val>
                                        </p:tav>
                                      </p:tavLst>
                                    </p:anim>
                                    <p:anim calcmode="lin" valueType="num">
                                      <p:cBhvr>
                                        <p:cTn id="55" dur="500"/>
                                        <p:tgtEl>
                                          <p:spTgt spid="44040"/>
                                        </p:tgtEl>
                                        <p:attrNameLst>
                                          <p:attrName>ppt_y</p:attrName>
                                        </p:attrNameLst>
                                      </p:cBhvr>
                                      <p:tavLst>
                                        <p:tav tm="0">
                                          <p:val>
                                            <p:strVal val="ppt_y"/>
                                          </p:val>
                                        </p:tav>
                                        <p:tav tm="100000">
                                          <p:val>
                                            <p:strVal val="ppt_y"/>
                                          </p:val>
                                        </p:tav>
                                      </p:tavLst>
                                    </p:anim>
                                    <p:set>
                                      <p:cBhvr>
                                        <p:cTn id="56" dur="1" fill="hold">
                                          <p:stCondLst>
                                            <p:cond delay="499"/>
                                          </p:stCondLst>
                                        </p:cTn>
                                        <p:tgtEl>
                                          <p:spTgt spid="44040"/>
                                        </p:tgtEl>
                                        <p:attrNameLst>
                                          <p:attrName>style.visibility</p:attrName>
                                        </p:attrNameLst>
                                      </p:cBhvr>
                                      <p:to>
                                        <p:strVal val="hidden"/>
                                      </p:to>
                                    </p:set>
                                  </p:childTnLst>
                                </p:cTn>
                              </p:par>
                            </p:childTnLst>
                          </p:cTn>
                        </p:par>
                        <p:par>
                          <p:cTn id="57" fill="hold">
                            <p:stCondLst>
                              <p:cond delay="6150"/>
                            </p:stCondLst>
                            <p:childTnLst>
                              <p:par>
                                <p:cTn id="58" presetID="39" presetClass="exit" presetSubtype="0" decel="100000" fill="hold" nodeType="afterEffect">
                                  <p:stCondLst>
                                    <p:cond delay="0"/>
                                  </p:stCondLst>
                                  <p:childTnLst>
                                    <p:anim calcmode="lin" valueType="num">
                                      <p:cBhvr>
                                        <p:cTn id="59" dur="500"/>
                                        <p:tgtEl>
                                          <p:spTgt spid="44041"/>
                                        </p:tgtEl>
                                        <p:attrNameLst>
                                          <p:attrName>ppt_h</p:attrName>
                                        </p:attrNameLst>
                                      </p:cBhvr>
                                      <p:tavLst>
                                        <p:tav tm="0">
                                          <p:val>
                                            <p:strVal val="ppt_h"/>
                                          </p:val>
                                        </p:tav>
                                        <p:tav tm="50000">
                                          <p:val>
                                            <p:strVal val="ppt_h/20"/>
                                          </p:val>
                                        </p:tav>
                                        <p:tav tm="100000">
                                          <p:val>
                                            <p:strVal val="ppt_h/20"/>
                                          </p:val>
                                        </p:tav>
                                      </p:tavLst>
                                    </p:anim>
                                    <p:anim calcmode="lin" valueType="num">
                                      <p:cBhvr>
                                        <p:cTn id="60" dur="500"/>
                                        <p:tgtEl>
                                          <p:spTgt spid="44041"/>
                                        </p:tgtEl>
                                        <p:attrNameLst>
                                          <p:attrName>ppt_w</p:attrName>
                                        </p:attrNameLst>
                                      </p:cBhvr>
                                      <p:tavLst>
                                        <p:tav tm="0">
                                          <p:val>
                                            <p:strVal val="ppt_w"/>
                                          </p:val>
                                        </p:tav>
                                        <p:tav tm="50000">
                                          <p:val>
                                            <p:strVal val="ppt_w+.3"/>
                                          </p:val>
                                        </p:tav>
                                        <p:tav tm="100000">
                                          <p:val>
                                            <p:strVal val="ppt_w+.3"/>
                                          </p:val>
                                        </p:tav>
                                      </p:tavLst>
                                    </p:anim>
                                    <p:anim calcmode="lin" valueType="num">
                                      <p:cBhvr>
                                        <p:cTn id="61" dur="500"/>
                                        <p:tgtEl>
                                          <p:spTgt spid="44041"/>
                                        </p:tgtEl>
                                        <p:attrNameLst>
                                          <p:attrName>ppt_x</p:attrName>
                                        </p:attrNameLst>
                                      </p:cBhvr>
                                      <p:tavLst>
                                        <p:tav tm="0">
                                          <p:val>
                                            <p:strVal val="ppt_x"/>
                                          </p:val>
                                        </p:tav>
                                        <p:tav tm="50000">
                                          <p:val>
                                            <p:strVal val="ppt_x"/>
                                          </p:val>
                                        </p:tav>
                                        <p:tav tm="100000">
                                          <p:val>
                                            <p:strVal val="ppt_x-.3"/>
                                          </p:val>
                                        </p:tav>
                                      </p:tavLst>
                                    </p:anim>
                                    <p:anim calcmode="lin" valueType="num">
                                      <p:cBhvr>
                                        <p:cTn id="62" dur="500"/>
                                        <p:tgtEl>
                                          <p:spTgt spid="44041"/>
                                        </p:tgtEl>
                                        <p:attrNameLst>
                                          <p:attrName>ppt_y</p:attrName>
                                        </p:attrNameLst>
                                      </p:cBhvr>
                                      <p:tavLst>
                                        <p:tav tm="0">
                                          <p:val>
                                            <p:strVal val="ppt_y"/>
                                          </p:val>
                                        </p:tav>
                                        <p:tav tm="100000">
                                          <p:val>
                                            <p:strVal val="ppt_y"/>
                                          </p:val>
                                        </p:tav>
                                      </p:tavLst>
                                    </p:anim>
                                    <p:set>
                                      <p:cBhvr>
                                        <p:cTn id="63" dur="1" fill="hold">
                                          <p:stCondLst>
                                            <p:cond delay="499"/>
                                          </p:stCondLst>
                                        </p:cTn>
                                        <p:tgtEl>
                                          <p:spTgt spid="44041"/>
                                        </p:tgtEl>
                                        <p:attrNameLst>
                                          <p:attrName>style.visibility</p:attrName>
                                        </p:attrNameLst>
                                      </p:cBhvr>
                                      <p:to>
                                        <p:strVal val="hidden"/>
                                      </p:to>
                                    </p:set>
                                  </p:childTnLst>
                                </p:cTn>
                              </p:par>
                            </p:childTnLst>
                          </p:cTn>
                        </p:par>
                        <p:par>
                          <p:cTn id="64" fill="hold">
                            <p:stCondLst>
                              <p:cond delay="6650"/>
                            </p:stCondLst>
                            <p:childTnLst>
                              <p:par>
                                <p:cTn id="65" presetID="41" presetClass="exit" presetSubtype="0" fill="hold" nodeType="afterEffect">
                                  <p:stCondLst>
                                    <p:cond delay="0"/>
                                  </p:stCondLst>
                                  <p:iterate type="lt">
                                    <p:tmPct val="10000"/>
                                  </p:iterate>
                                  <p:childTnLst>
                                    <p:anim calcmode="lin" valueType="num">
                                      <p:cBhvr>
                                        <p:cTn id="66" dur="500"/>
                                        <p:tgtEl>
                                          <p:spTgt spid="4403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7" dur="500"/>
                                        <p:tgtEl>
                                          <p:spTgt spid="44039">
                                            <p:txEl>
                                              <p:pRg st="0" end="0"/>
                                            </p:txEl>
                                          </p:spTgt>
                                        </p:tgtEl>
                                        <p:attrNameLst>
                                          <p:attrName>ppt_y</p:attrName>
                                        </p:attrNameLst>
                                      </p:cBhvr>
                                      <p:tavLst>
                                        <p:tav tm="0">
                                          <p:val>
                                            <p:strVal val="ppt_y"/>
                                          </p:val>
                                        </p:tav>
                                        <p:tav tm="100000">
                                          <p:val>
                                            <p:strVal val="ppt_y"/>
                                          </p:val>
                                        </p:tav>
                                      </p:tavLst>
                                    </p:anim>
                                    <p:anim calcmode="lin" valueType="num">
                                      <p:cBhvr>
                                        <p:cTn id="68" dur="500"/>
                                        <p:tgtEl>
                                          <p:spTgt spid="44039">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69" dur="500"/>
                                        <p:tgtEl>
                                          <p:spTgt spid="44039">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0" dur="500" tmFilter="0,0; .5, 0; 1, 1"/>
                                        <p:tgtEl>
                                          <p:spTgt spid="44039">
                                            <p:txEl>
                                              <p:pRg st="0" end="0"/>
                                            </p:txEl>
                                          </p:spTgt>
                                        </p:tgtEl>
                                      </p:cBhvr>
                                    </p:animEffect>
                                    <p:set>
                                      <p:cBhvr>
                                        <p:cTn id="71" dur="1" fill="hold">
                                          <p:stCondLst>
                                            <p:cond delay="499"/>
                                          </p:stCondLst>
                                        </p:cTn>
                                        <p:tgtEl>
                                          <p:spTgt spid="44039">
                                            <p:txEl>
                                              <p:pRg st="0" end="0"/>
                                            </p:txEl>
                                          </p:spTgt>
                                        </p:tgtEl>
                                        <p:attrNameLst>
                                          <p:attrName>style.visibility</p:attrName>
                                        </p:attrNameLst>
                                      </p:cBhvr>
                                      <p:to>
                                        <p:strVal val="hidden"/>
                                      </p:to>
                                    </p:set>
                                  </p:childTnLst>
                                </p:cTn>
                              </p:par>
                            </p:childTnLst>
                          </p:cTn>
                        </p:par>
                        <p:par>
                          <p:cTn id="72" fill="hold">
                            <p:stCondLst>
                              <p:cond delay="7900"/>
                            </p:stCondLst>
                            <p:childTnLst>
                              <p:par>
                                <p:cTn id="73" presetID="41" presetClass="exit" presetSubtype="0" fill="hold" nodeType="afterEffect">
                                  <p:stCondLst>
                                    <p:cond delay="0"/>
                                  </p:stCondLst>
                                  <p:iterate type="lt">
                                    <p:tmPct val="10000"/>
                                  </p:iterate>
                                  <p:childTnLst>
                                    <p:anim calcmode="lin" valueType="num">
                                      <p:cBhvr>
                                        <p:cTn id="74" dur="500"/>
                                        <p:tgtEl>
                                          <p:spTgt spid="44039">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5" dur="500"/>
                                        <p:tgtEl>
                                          <p:spTgt spid="44039">
                                            <p:txEl>
                                              <p:pRg st="1" end="1"/>
                                            </p:txEl>
                                          </p:spTgt>
                                        </p:tgtEl>
                                        <p:attrNameLst>
                                          <p:attrName>ppt_y</p:attrName>
                                        </p:attrNameLst>
                                      </p:cBhvr>
                                      <p:tavLst>
                                        <p:tav tm="0">
                                          <p:val>
                                            <p:strVal val="ppt_y"/>
                                          </p:val>
                                        </p:tav>
                                        <p:tav tm="100000">
                                          <p:val>
                                            <p:strVal val="ppt_y"/>
                                          </p:val>
                                        </p:tav>
                                      </p:tavLst>
                                    </p:anim>
                                    <p:anim calcmode="lin" valueType="num">
                                      <p:cBhvr>
                                        <p:cTn id="76" dur="500"/>
                                        <p:tgtEl>
                                          <p:spTgt spid="44039">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77" dur="500"/>
                                        <p:tgtEl>
                                          <p:spTgt spid="44039">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78" dur="500" tmFilter="0,0; .5, 0; 1, 1"/>
                                        <p:tgtEl>
                                          <p:spTgt spid="44039">
                                            <p:txEl>
                                              <p:pRg st="1" end="1"/>
                                            </p:txEl>
                                          </p:spTgt>
                                        </p:tgtEl>
                                      </p:cBhvr>
                                    </p:animEffect>
                                    <p:set>
                                      <p:cBhvr>
                                        <p:cTn id="79" dur="1" fill="hold">
                                          <p:stCondLst>
                                            <p:cond delay="499"/>
                                          </p:stCondLst>
                                        </p:cTn>
                                        <p:tgtEl>
                                          <p:spTgt spid="44039">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44036"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it-IT" sz="6000" b="1">
                <a:solidFill>
                  <a:srgbClr val="FF0000"/>
                </a:solidFill>
                <a:latin typeface="Monotype Corsiva" pitchFamily="66" charset="0"/>
              </a:rPr>
              <a:t>ORTAGGI E CONSERVE</a:t>
            </a:r>
          </a:p>
        </p:txBody>
      </p:sp>
      <p:sp>
        <p:nvSpPr>
          <p:cNvPr id="35847" name="Rectangle 7"/>
          <p:cNvSpPr>
            <a:spLocks noGrp="1" noChangeArrowheads="1"/>
          </p:cNvSpPr>
          <p:nvPr>
            <p:ph type="body" sz="half" idx="3"/>
          </p:nvPr>
        </p:nvSpPr>
        <p:spPr/>
        <p:txBody>
          <a:bodyPr/>
          <a:lstStyle/>
          <a:p>
            <a:pPr algn="ctr">
              <a:lnSpc>
                <a:spcPct val="90000"/>
              </a:lnSpc>
            </a:pPr>
            <a:r>
              <a:rPr lang="it-IT" sz="2800" b="1" dirty="0">
                <a:latin typeface="Monotype Corsiva" pitchFamily="66" charset="0"/>
              </a:rPr>
              <a:t>Confettura di pomodori rossi</a:t>
            </a:r>
          </a:p>
          <a:p>
            <a:pPr algn="ctr">
              <a:lnSpc>
                <a:spcPct val="90000"/>
              </a:lnSpc>
            </a:pPr>
            <a:r>
              <a:rPr lang="it-IT" sz="2800" b="1" dirty="0">
                <a:latin typeface="Monotype Corsiva" pitchFamily="66" charset="0"/>
              </a:rPr>
              <a:t>Confettura di pomodori verdi</a:t>
            </a:r>
          </a:p>
          <a:p>
            <a:pPr algn="ctr">
              <a:lnSpc>
                <a:spcPct val="90000"/>
              </a:lnSpc>
            </a:pPr>
            <a:r>
              <a:rPr lang="it-IT" sz="2800" b="1" dirty="0">
                <a:latin typeface="Monotype Corsiva" pitchFamily="66" charset="0"/>
              </a:rPr>
              <a:t>Conserve di pomodoro(polpa e pezzetti di pomodoro)</a:t>
            </a:r>
          </a:p>
          <a:p>
            <a:pPr algn="ctr">
              <a:lnSpc>
                <a:spcPct val="90000"/>
              </a:lnSpc>
            </a:pPr>
            <a:r>
              <a:rPr lang="it-IT" sz="2800" b="1" dirty="0">
                <a:latin typeface="Monotype Corsiva" pitchFamily="66" charset="0"/>
              </a:rPr>
              <a:t>Olive </a:t>
            </a:r>
            <a:r>
              <a:rPr lang="it-IT" sz="2800" b="1" dirty="0" err="1">
                <a:latin typeface="Monotype Corsiva" pitchFamily="66" charset="0"/>
              </a:rPr>
              <a:t>Intosso</a:t>
            </a:r>
            <a:endParaRPr lang="it-IT" sz="2800" b="1" dirty="0">
              <a:latin typeface="Monotype Corsiva" pitchFamily="66" charset="0"/>
            </a:endParaRPr>
          </a:p>
        </p:txBody>
      </p:sp>
      <p:pic>
        <p:nvPicPr>
          <p:cNvPr id="35848" name="Picture 8" descr="pomodori"/>
          <p:cNvPicPr>
            <a:picLocks noGrp="1" noChangeAspect="1" noChangeArrowheads="1"/>
          </p:cNvPicPr>
          <p:nvPr>
            <p:ph sz="quarter" idx="1"/>
          </p:nvPr>
        </p:nvPicPr>
        <p:blipFill>
          <a:blip r:embed="rId2"/>
          <a:srcRect/>
          <a:stretch>
            <a:fillRect/>
          </a:stretch>
        </p:blipFill>
        <p:spPr>
          <a:xfrm>
            <a:off x="1116013" y="1773238"/>
            <a:ext cx="2951162" cy="2303462"/>
          </a:xfrm>
          <a:noFill/>
          <a:ln/>
        </p:spPr>
      </p:pic>
      <p:pic>
        <p:nvPicPr>
          <p:cNvPr id="35849" name="Picture 9" descr="pomodori verdi"/>
          <p:cNvPicPr>
            <a:picLocks noGrp="1" noChangeAspect="1" noChangeArrowheads="1"/>
          </p:cNvPicPr>
          <p:nvPr>
            <p:ph sz="quarter" idx="2"/>
          </p:nvPr>
        </p:nvPicPr>
        <p:blipFill>
          <a:blip r:embed="rId3"/>
          <a:srcRect/>
          <a:stretch>
            <a:fillRect/>
          </a:stretch>
        </p:blipFill>
        <p:spPr>
          <a:xfrm>
            <a:off x="5148263" y="1628775"/>
            <a:ext cx="2800350" cy="2376488"/>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wipe(down)">
                                      <p:cBhvr>
                                        <p:cTn id="7" dur="580">
                                          <p:stCondLst>
                                            <p:cond delay="0"/>
                                          </p:stCondLst>
                                        </p:cTn>
                                        <p:tgtEl>
                                          <p:spTgt spid="35844"/>
                                        </p:tgtEl>
                                      </p:cBhvr>
                                    </p:animEffect>
                                    <p:anim calcmode="lin" valueType="num">
                                      <p:cBhvr>
                                        <p:cTn id="8" dur="1822" tmFilter="0,0; 0.14,0.36; 0.43,0.73; 0.71,0.91; 1.0,1.0">
                                          <p:stCondLst>
                                            <p:cond delay="0"/>
                                          </p:stCondLst>
                                        </p:cTn>
                                        <p:tgtEl>
                                          <p:spTgt spid="3584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584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584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584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5844"/>
                                        </p:tgtEl>
                                        <p:attrNameLst>
                                          <p:attrName>ppt_y</p:attrName>
                                        </p:attrNameLst>
                                      </p:cBhvr>
                                      <p:tavLst>
                                        <p:tav tm="0" fmla="#ppt_y-sin(pi*$)/81">
                                          <p:val>
                                            <p:fltVal val="0"/>
                                          </p:val>
                                        </p:tav>
                                        <p:tav tm="100000">
                                          <p:val>
                                            <p:fltVal val="1"/>
                                          </p:val>
                                        </p:tav>
                                      </p:tavLst>
                                    </p:anim>
                                    <p:animScale>
                                      <p:cBhvr>
                                        <p:cTn id="13" dur="26">
                                          <p:stCondLst>
                                            <p:cond delay="650"/>
                                          </p:stCondLst>
                                        </p:cTn>
                                        <p:tgtEl>
                                          <p:spTgt spid="35844"/>
                                        </p:tgtEl>
                                      </p:cBhvr>
                                      <p:to x="100000" y="60000"/>
                                    </p:animScale>
                                    <p:animScale>
                                      <p:cBhvr>
                                        <p:cTn id="14" dur="166" decel="50000">
                                          <p:stCondLst>
                                            <p:cond delay="676"/>
                                          </p:stCondLst>
                                        </p:cTn>
                                        <p:tgtEl>
                                          <p:spTgt spid="35844"/>
                                        </p:tgtEl>
                                      </p:cBhvr>
                                      <p:to x="100000" y="100000"/>
                                    </p:animScale>
                                    <p:animScale>
                                      <p:cBhvr>
                                        <p:cTn id="15" dur="26">
                                          <p:stCondLst>
                                            <p:cond delay="1312"/>
                                          </p:stCondLst>
                                        </p:cTn>
                                        <p:tgtEl>
                                          <p:spTgt spid="35844"/>
                                        </p:tgtEl>
                                      </p:cBhvr>
                                      <p:to x="100000" y="80000"/>
                                    </p:animScale>
                                    <p:animScale>
                                      <p:cBhvr>
                                        <p:cTn id="16" dur="166" decel="50000">
                                          <p:stCondLst>
                                            <p:cond delay="1338"/>
                                          </p:stCondLst>
                                        </p:cTn>
                                        <p:tgtEl>
                                          <p:spTgt spid="35844"/>
                                        </p:tgtEl>
                                      </p:cBhvr>
                                      <p:to x="100000" y="100000"/>
                                    </p:animScale>
                                    <p:animScale>
                                      <p:cBhvr>
                                        <p:cTn id="17" dur="26">
                                          <p:stCondLst>
                                            <p:cond delay="1642"/>
                                          </p:stCondLst>
                                        </p:cTn>
                                        <p:tgtEl>
                                          <p:spTgt spid="35844"/>
                                        </p:tgtEl>
                                      </p:cBhvr>
                                      <p:to x="100000" y="90000"/>
                                    </p:animScale>
                                    <p:animScale>
                                      <p:cBhvr>
                                        <p:cTn id="18" dur="166" decel="50000">
                                          <p:stCondLst>
                                            <p:cond delay="1668"/>
                                          </p:stCondLst>
                                        </p:cTn>
                                        <p:tgtEl>
                                          <p:spTgt spid="35844"/>
                                        </p:tgtEl>
                                      </p:cBhvr>
                                      <p:to x="100000" y="100000"/>
                                    </p:animScale>
                                    <p:animScale>
                                      <p:cBhvr>
                                        <p:cTn id="19" dur="26">
                                          <p:stCondLst>
                                            <p:cond delay="1808"/>
                                          </p:stCondLst>
                                        </p:cTn>
                                        <p:tgtEl>
                                          <p:spTgt spid="35844"/>
                                        </p:tgtEl>
                                      </p:cBhvr>
                                      <p:to x="100000" y="95000"/>
                                    </p:animScale>
                                    <p:animScale>
                                      <p:cBhvr>
                                        <p:cTn id="20" dur="166" decel="50000">
                                          <p:stCondLst>
                                            <p:cond delay="1834"/>
                                          </p:stCondLst>
                                        </p:cTn>
                                        <p:tgtEl>
                                          <p:spTgt spid="3584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35848"/>
                                        </p:tgtEl>
                                        <p:attrNameLst>
                                          <p:attrName>style.visibility</p:attrName>
                                        </p:attrNameLst>
                                      </p:cBhvr>
                                      <p:to>
                                        <p:strVal val="visible"/>
                                      </p:to>
                                    </p:set>
                                    <p:animEffect transition="in" filter="wipe(down)">
                                      <p:cBhvr>
                                        <p:cTn id="23" dur="580">
                                          <p:stCondLst>
                                            <p:cond delay="0"/>
                                          </p:stCondLst>
                                        </p:cTn>
                                        <p:tgtEl>
                                          <p:spTgt spid="35848"/>
                                        </p:tgtEl>
                                      </p:cBhvr>
                                    </p:animEffect>
                                    <p:anim calcmode="lin" valueType="num">
                                      <p:cBhvr>
                                        <p:cTn id="24" dur="1822" tmFilter="0,0; 0.14,0.36; 0.43,0.73; 0.71,0.91; 1.0,1.0">
                                          <p:stCondLst>
                                            <p:cond delay="0"/>
                                          </p:stCondLst>
                                        </p:cTn>
                                        <p:tgtEl>
                                          <p:spTgt spid="3584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584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584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584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5848"/>
                                        </p:tgtEl>
                                        <p:attrNameLst>
                                          <p:attrName>ppt_y</p:attrName>
                                        </p:attrNameLst>
                                      </p:cBhvr>
                                      <p:tavLst>
                                        <p:tav tm="0" fmla="#ppt_y-sin(pi*$)/81">
                                          <p:val>
                                            <p:fltVal val="0"/>
                                          </p:val>
                                        </p:tav>
                                        <p:tav tm="100000">
                                          <p:val>
                                            <p:fltVal val="1"/>
                                          </p:val>
                                        </p:tav>
                                      </p:tavLst>
                                    </p:anim>
                                    <p:animScale>
                                      <p:cBhvr>
                                        <p:cTn id="29" dur="26">
                                          <p:stCondLst>
                                            <p:cond delay="650"/>
                                          </p:stCondLst>
                                        </p:cTn>
                                        <p:tgtEl>
                                          <p:spTgt spid="35848"/>
                                        </p:tgtEl>
                                      </p:cBhvr>
                                      <p:to x="100000" y="60000"/>
                                    </p:animScale>
                                    <p:animScale>
                                      <p:cBhvr>
                                        <p:cTn id="30" dur="166" decel="50000">
                                          <p:stCondLst>
                                            <p:cond delay="676"/>
                                          </p:stCondLst>
                                        </p:cTn>
                                        <p:tgtEl>
                                          <p:spTgt spid="35848"/>
                                        </p:tgtEl>
                                      </p:cBhvr>
                                      <p:to x="100000" y="100000"/>
                                    </p:animScale>
                                    <p:animScale>
                                      <p:cBhvr>
                                        <p:cTn id="31" dur="26">
                                          <p:stCondLst>
                                            <p:cond delay="1312"/>
                                          </p:stCondLst>
                                        </p:cTn>
                                        <p:tgtEl>
                                          <p:spTgt spid="35848"/>
                                        </p:tgtEl>
                                      </p:cBhvr>
                                      <p:to x="100000" y="80000"/>
                                    </p:animScale>
                                    <p:animScale>
                                      <p:cBhvr>
                                        <p:cTn id="32" dur="166" decel="50000">
                                          <p:stCondLst>
                                            <p:cond delay="1338"/>
                                          </p:stCondLst>
                                        </p:cTn>
                                        <p:tgtEl>
                                          <p:spTgt spid="35848"/>
                                        </p:tgtEl>
                                      </p:cBhvr>
                                      <p:to x="100000" y="100000"/>
                                    </p:animScale>
                                    <p:animScale>
                                      <p:cBhvr>
                                        <p:cTn id="33" dur="26">
                                          <p:stCondLst>
                                            <p:cond delay="1642"/>
                                          </p:stCondLst>
                                        </p:cTn>
                                        <p:tgtEl>
                                          <p:spTgt spid="35848"/>
                                        </p:tgtEl>
                                      </p:cBhvr>
                                      <p:to x="100000" y="90000"/>
                                    </p:animScale>
                                    <p:animScale>
                                      <p:cBhvr>
                                        <p:cTn id="34" dur="166" decel="50000">
                                          <p:stCondLst>
                                            <p:cond delay="1668"/>
                                          </p:stCondLst>
                                        </p:cTn>
                                        <p:tgtEl>
                                          <p:spTgt spid="35848"/>
                                        </p:tgtEl>
                                      </p:cBhvr>
                                      <p:to x="100000" y="100000"/>
                                    </p:animScale>
                                    <p:animScale>
                                      <p:cBhvr>
                                        <p:cTn id="35" dur="26">
                                          <p:stCondLst>
                                            <p:cond delay="1808"/>
                                          </p:stCondLst>
                                        </p:cTn>
                                        <p:tgtEl>
                                          <p:spTgt spid="35848"/>
                                        </p:tgtEl>
                                      </p:cBhvr>
                                      <p:to x="100000" y="95000"/>
                                    </p:animScale>
                                    <p:animScale>
                                      <p:cBhvr>
                                        <p:cTn id="36" dur="166" decel="50000">
                                          <p:stCondLst>
                                            <p:cond delay="1834"/>
                                          </p:stCondLst>
                                        </p:cTn>
                                        <p:tgtEl>
                                          <p:spTgt spid="35848"/>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5849"/>
                                        </p:tgtEl>
                                        <p:attrNameLst>
                                          <p:attrName>style.visibility</p:attrName>
                                        </p:attrNameLst>
                                      </p:cBhvr>
                                      <p:to>
                                        <p:strVal val="visible"/>
                                      </p:to>
                                    </p:set>
                                    <p:animEffect transition="in" filter="wipe(down)">
                                      <p:cBhvr>
                                        <p:cTn id="39" dur="580">
                                          <p:stCondLst>
                                            <p:cond delay="0"/>
                                          </p:stCondLst>
                                        </p:cTn>
                                        <p:tgtEl>
                                          <p:spTgt spid="35849"/>
                                        </p:tgtEl>
                                      </p:cBhvr>
                                    </p:animEffect>
                                    <p:anim calcmode="lin" valueType="num">
                                      <p:cBhvr>
                                        <p:cTn id="40" dur="1822" tmFilter="0,0; 0.14,0.36; 0.43,0.73; 0.71,0.91; 1.0,1.0">
                                          <p:stCondLst>
                                            <p:cond delay="0"/>
                                          </p:stCondLst>
                                        </p:cTn>
                                        <p:tgtEl>
                                          <p:spTgt spid="3584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584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584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584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5849"/>
                                        </p:tgtEl>
                                        <p:attrNameLst>
                                          <p:attrName>ppt_y</p:attrName>
                                        </p:attrNameLst>
                                      </p:cBhvr>
                                      <p:tavLst>
                                        <p:tav tm="0" fmla="#ppt_y-sin(pi*$)/81">
                                          <p:val>
                                            <p:fltVal val="0"/>
                                          </p:val>
                                        </p:tav>
                                        <p:tav tm="100000">
                                          <p:val>
                                            <p:fltVal val="1"/>
                                          </p:val>
                                        </p:tav>
                                      </p:tavLst>
                                    </p:anim>
                                    <p:animScale>
                                      <p:cBhvr>
                                        <p:cTn id="45" dur="26">
                                          <p:stCondLst>
                                            <p:cond delay="650"/>
                                          </p:stCondLst>
                                        </p:cTn>
                                        <p:tgtEl>
                                          <p:spTgt spid="35849"/>
                                        </p:tgtEl>
                                      </p:cBhvr>
                                      <p:to x="100000" y="60000"/>
                                    </p:animScale>
                                    <p:animScale>
                                      <p:cBhvr>
                                        <p:cTn id="46" dur="166" decel="50000">
                                          <p:stCondLst>
                                            <p:cond delay="676"/>
                                          </p:stCondLst>
                                        </p:cTn>
                                        <p:tgtEl>
                                          <p:spTgt spid="35849"/>
                                        </p:tgtEl>
                                      </p:cBhvr>
                                      <p:to x="100000" y="100000"/>
                                    </p:animScale>
                                    <p:animScale>
                                      <p:cBhvr>
                                        <p:cTn id="47" dur="26">
                                          <p:stCondLst>
                                            <p:cond delay="1312"/>
                                          </p:stCondLst>
                                        </p:cTn>
                                        <p:tgtEl>
                                          <p:spTgt spid="35849"/>
                                        </p:tgtEl>
                                      </p:cBhvr>
                                      <p:to x="100000" y="80000"/>
                                    </p:animScale>
                                    <p:animScale>
                                      <p:cBhvr>
                                        <p:cTn id="48" dur="166" decel="50000">
                                          <p:stCondLst>
                                            <p:cond delay="1338"/>
                                          </p:stCondLst>
                                        </p:cTn>
                                        <p:tgtEl>
                                          <p:spTgt spid="35849"/>
                                        </p:tgtEl>
                                      </p:cBhvr>
                                      <p:to x="100000" y="100000"/>
                                    </p:animScale>
                                    <p:animScale>
                                      <p:cBhvr>
                                        <p:cTn id="49" dur="26">
                                          <p:stCondLst>
                                            <p:cond delay="1642"/>
                                          </p:stCondLst>
                                        </p:cTn>
                                        <p:tgtEl>
                                          <p:spTgt spid="35849"/>
                                        </p:tgtEl>
                                      </p:cBhvr>
                                      <p:to x="100000" y="90000"/>
                                    </p:animScale>
                                    <p:animScale>
                                      <p:cBhvr>
                                        <p:cTn id="50" dur="166" decel="50000">
                                          <p:stCondLst>
                                            <p:cond delay="1668"/>
                                          </p:stCondLst>
                                        </p:cTn>
                                        <p:tgtEl>
                                          <p:spTgt spid="35849"/>
                                        </p:tgtEl>
                                      </p:cBhvr>
                                      <p:to x="100000" y="100000"/>
                                    </p:animScale>
                                    <p:animScale>
                                      <p:cBhvr>
                                        <p:cTn id="51" dur="26">
                                          <p:stCondLst>
                                            <p:cond delay="1808"/>
                                          </p:stCondLst>
                                        </p:cTn>
                                        <p:tgtEl>
                                          <p:spTgt spid="35849"/>
                                        </p:tgtEl>
                                      </p:cBhvr>
                                      <p:to x="100000" y="95000"/>
                                    </p:animScale>
                                    <p:animScale>
                                      <p:cBhvr>
                                        <p:cTn id="52" dur="166" decel="50000">
                                          <p:stCondLst>
                                            <p:cond delay="1834"/>
                                          </p:stCondLst>
                                        </p:cTn>
                                        <p:tgtEl>
                                          <p:spTgt spid="35849"/>
                                        </p:tgtEl>
                                      </p:cBhvr>
                                      <p:to x="100000" y="100000"/>
                                    </p:animScale>
                                  </p:childTnLst>
                                </p:cTn>
                              </p:par>
                            </p:childTnLst>
                          </p:cTn>
                        </p:par>
                        <p:par>
                          <p:cTn id="53" fill="hold">
                            <p:stCondLst>
                              <p:cond delay="2000"/>
                            </p:stCondLst>
                            <p:childTnLst>
                              <p:par>
                                <p:cTn id="54" presetID="26" presetClass="entr" presetSubtype="0" fill="hold" nodeType="afterEffect">
                                  <p:stCondLst>
                                    <p:cond delay="0"/>
                                  </p:stCondLst>
                                  <p:childTnLst>
                                    <p:set>
                                      <p:cBhvr>
                                        <p:cTn id="55" dur="1" fill="hold">
                                          <p:stCondLst>
                                            <p:cond delay="0"/>
                                          </p:stCondLst>
                                        </p:cTn>
                                        <p:tgtEl>
                                          <p:spTgt spid="35847">
                                            <p:txEl>
                                              <p:pRg st="0" end="0"/>
                                            </p:txEl>
                                          </p:spTgt>
                                        </p:tgtEl>
                                        <p:attrNameLst>
                                          <p:attrName>style.visibility</p:attrName>
                                        </p:attrNameLst>
                                      </p:cBhvr>
                                      <p:to>
                                        <p:strVal val="visible"/>
                                      </p:to>
                                    </p:set>
                                    <p:animEffect transition="in" filter="wipe(down)">
                                      <p:cBhvr>
                                        <p:cTn id="56" dur="580">
                                          <p:stCondLst>
                                            <p:cond delay="0"/>
                                          </p:stCondLst>
                                        </p:cTn>
                                        <p:tgtEl>
                                          <p:spTgt spid="35847">
                                            <p:txEl>
                                              <p:pRg st="0" end="0"/>
                                            </p:txEl>
                                          </p:spTgt>
                                        </p:tgtEl>
                                      </p:cBhvr>
                                    </p:animEffect>
                                    <p:anim calcmode="lin" valueType="num">
                                      <p:cBhvr>
                                        <p:cTn id="57" dur="1822" tmFilter="0,0; 0.14,0.36; 0.43,0.73; 0.71,0.91; 1.0,1.0">
                                          <p:stCondLst>
                                            <p:cond delay="0"/>
                                          </p:stCondLst>
                                        </p:cTn>
                                        <p:tgtEl>
                                          <p:spTgt spid="35847">
                                            <p:txEl>
                                              <p:pRg st="0" end="0"/>
                                            </p:txEl>
                                          </p:spTgt>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5847">
                                            <p:txEl>
                                              <p:pRg st="0" end="0"/>
                                            </p:txEl>
                                          </p:spTgt>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5847">
                                            <p:txEl>
                                              <p:pRg st="0" end="0"/>
                                            </p:txEl>
                                          </p:spTgt>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5847">
                                            <p:txEl>
                                              <p:pRg st="0" end="0"/>
                                            </p:txEl>
                                          </p:spTgt>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5847">
                                            <p:txEl>
                                              <p:pRg st="0" end="0"/>
                                            </p:txEl>
                                          </p:spTgt>
                                        </p:tgtEl>
                                        <p:attrNameLst>
                                          <p:attrName>ppt_y</p:attrName>
                                        </p:attrNameLst>
                                      </p:cBhvr>
                                      <p:tavLst>
                                        <p:tav tm="0" fmla="#ppt_y-sin(pi*$)/81">
                                          <p:val>
                                            <p:fltVal val="0"/>
                                          </p:val>
                                        </p:tav>
                                        <p:tav tm="100000">
                                          <p:val>
                                            <p:fltVal val="1"/>
                                          </p:val>
                                        </p:tav>
                                      </p:tavLst>
                                    </p:anim>
                                    <p:animScale>
                                      <p:cBhvr>
                                        <p:cTn id="62" dur="26">
                                          <p:stCondLst>
                                            <p:cond delay="650"/>
                                          </p:stCondLst>
                                        </p:cTn>
                                        <p:tgtEl>
                                          <p:spTgt spid="35847">
                                            <p:txEl>
                                              <p:pRg st="0" end="0"/>
                                            </p:txEl>
                                          </p:spTgt>
                                        </p:tgtEl>
                                      </p:cBhvr>
                                      <p:to x="100000" y="60000"/>
                                    </p:animScale>
                                    <p:animScale>
                                      <p:cBhvr>
                                        <p:cTn id="63" dur="166" decel="50000">
                                          <p:stCondLst>
                                            <p:cond delay="676"/>
                                          </p:stCondLst>
                                        </p:cTn>
                                        <p:tgtEl>
                                          <p:spTgt spid="35847">
                                            <p:txEl>
                                              <p:pRg st="0" end="0"/>
                                            </p:txEl>
                                          </p:spTgt>
                                        </p:tgtEl>
                                      </p:cBhvr>
                                      <p:to x="100000" y="100000"/>
                                    </p:animScale>
                                    <p:animScale>
                                      <p:cBhvr>
                                        <p:cTn id="64" dur="26">
                                          <p:stCondLst>
                                            <p:cond delay="1312"/>
                                          </p:stCondLst>
                                        </p:cTn>
                                        <p:tgtEl>
                                          <p:spTgt spid="35847">
                                            <p:txEl>
                                              <p:pRg st="0" end="0"/>
                                            </p:txEl>
                                          </p:spTgt>
                                        </p:tgtEl>
                                      </p:cBhvr>
                                      <p:to x="100000" y="80000"/>
                                    </p:animScale>
                                    <p:animScale>
                                      <p:cBhvr>
                                        <p:cTn id="65" dur="166" decel="50000">
                                          <p:stCondLst>
                                            <p:cond delay="1338"/>
                                          </p:stCondLst>
                                        </p:cTn>
                                        <p:tgtEl>
                                          <p:spTgt spid="35847">
                                            <p:txEl>
                                              <p:pRg st="0" end="0"/>
                                            </p:txEl>
                                          </p:spTgt>
                                        </p:tgtEl>
                                      </p:cBhvr>
                                      <p:to x="100000" y="100000"/>
                                    </p:animScale>
                                    <p:animScale>
                                      <p:cBhvr>
                                        <p:cTn id="66" dur="26">
                                          <p:stCondLst>
                                            <p:cond delay="1642"/>
                                          </p:stCondLst>
                                        </p:cTn>
                                        <p:tgtEl>
                                          <p:spTgt spid="35847">
                                            <p:txEl>
                                              <p:pRg st="0" end="0"/>
                                            </p:txEl>
                                          </p:spTgt>
                                        </p:tgtEl>
                                      </p:cBhvr>
                                      <p:to x="100000" y="90000"/>
                                    </p:animScale>
                                    <p:animScale>
                                      <p:cBhvr>
                                        <p:cTn id="67" dur="166" decel="50000">
                                          <p:stCondLst>
                                            <p:cond delay="1668"/>
                                          </p:stCondLst>
                                        </p:cTn>
                                        <p:tgtEl>
                                          <p:spTgt spid="35847">
                                            <p:txEl>
                                              <p:pRg st="0" end="0"/>
                                            </p:txEl>
                                          </p:spTgt>
                                        </p:tgtEl>
                                      </p:cBhvr>
                                      <p:to x="100000" y="100000"/>
                                    </p:animScale>
                                    <p:animScale>
                                      <p:cBhvr>
                                        <p:cTn id="68" dur="26">
                                          <p:stCondLst>
                                            <p:cond delay="1808"/>
                                          </p:stCondLst>
                                        </p:cTn>
                                        <p:tgtEl>
                                          <p:spTgt spid="35847">
                                            <p:txEl>
                                              <p:pRg st="0" end="0"/>
                                            </p:txEl>
                                          </p:spTgt>
                                        </p:tgtEl>
                                      </p:cBhvr>
                                      <p:to x="100000" y="95000"/>
                                    </p:animScale>
                                    <p:animScale>
                                      <p:cBhvr>
                                        <p:cTn id="69" dur="166" decel="50000">
                                          <p:stCondLst>
                                            <p:cond delay="1834"/>
                                          </p:stCondLst>
                                        </p:cTn>
                                        <p:tgtEl>
                                          <p:spTgt spid="35847">
                                            <p:txEl>
                                              <p:pRg st="0" end="0"/>
                                            </p:txEl>
                                          </p:spTgt>
                                        </p:tgtEl>
                                      </p:cBhvr>
                                      <p:to x="100000" y="100000"/>
                                    </p:animScale>
                                  </p:childTnLst>
                                </p:cTn>
                              </p:par>
                            </p:childTnLst>
                          </p:cTn>
                        </p:par>
                        <p:par>
                          <p:cTn id="70" fill="hold">
                            <p:stCondLst>
                              <p:cond delay="4000"/>
                            </p:stCondLst>
                            <p:childTnLst>
                              <p:par>
                                <p:cTn id="71" presetID="26" presetClass="entr" presetSubtype="0" fill="hold" nodeType="afterEffect">
                                  <p:stCondLst>
                                    <p:cond delay="0"/>
                                  </p:stCondLst>
                                  <p:childTnLst>
                                    <p:set>
                                      <p:cBhvr>
                                        <p:cTn id="72" dur="1" fill="hold">
                                          <p:stCondLst>
                                            <p:cond delay="0"/>
                                          </p:stCondLst>
                                        </p:cTn>
                                        <p:tgtEl>
                                          <p:spTgt spid="35847">
                                            <p:txEl>
                                              <p:pRg st="1" end="1"/>
                                            </p:txEl>
                                          </p:spTgt>
                                        </p:tgtEl>
                                        <p:attrNameLst>
                                          <p:attrName>style.visibility</p:attrName>
                                        </p:attrNameLst>
                                      </p:cBhvr>
                                      <p:to>
                                        <p:strVal val="visible"/>
                                      </p:to>
                                    </p:set>
                                    <p:animEffect transition="in" filter="wipe(down)">
                                      <p:cBhvr>
                                        <p:cTn id="73" dur="580">
                                          <p:stCondLst>
                                            <p:cond delay="0"/>
                                          </p:stCondLst>
                                        </p:cTn>
                                        <p:tgtEl>
                                          <p:spTgt spid="35847">
                                            <p:txEl>
                                              <p:pRg st="1" end="1"/>
                                            </p:txEl>
                                          </p:spTgt>
                                        </p:tgtEl>
                                      </p:cBhvr>
                                    </p:animEffect>
                                    <p:anim calcmode="lin" valueType="num">
                                      <p:cBhvr>
                                        <p:cTn id="74" dur="1822" tmFilter="0,0; 0.14,0.36; 0.43,0.73; 0.71,0.91; 1.0,1.0">
                                          <p:stCondLst>
                                            <p:cond delay="0"/>
                                          </p:stCondLst>
                                        </p:cTn>
                                        <p:tgtEl>
                                          <p:spTgt spid="35847">
                                            <p:txEl>
                                              <p:pRg st="1" end="1"/>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847">
                                            <p:txEl>
                                              <p:pRg st="1" end="1"/>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847">
                                            <p:txEl>
                                              <p:pRg st="1" end="1"/>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847">
                                            <p:txEl>
                                              <p:pRg st="1" end="1"/>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847">
                                            <p:txEl>
                                              <p:pRg st="1" end="1"/>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35847">
                                            <p:txEl>
                                              <p:pRg st="1" end="1"/>
                                            </p:txEl>
                                          </p:spTgt>
                                        </p:tgtEl>
                                      </p:cBhvr>
                                      <p:to x="100000" y="60000"/>
                                    </p:animScale>
                                    <p:animScale>
                                      <p:cBhvr>
                                        <p:cTn id="80" dur="166" decel="50000">
                                          <p:stCondLst>
                                            <p:cond delay="676"/>
                                          </p:stCondLst>
                                        </p:cTn>
                                        <p:tgtEl>
                                          <p:spTgt spid="35847">
                                            <p:txEl>
                                              <p:pRg st="1" end="1"/>
                                            </p:txEl>
                                          </p:spTgt>
                                        </p:tgtEl>
                                      </p:cBhvr>
                                      <p:to x="100000" y="100000"/>
                                    </p:animScale>
                                    <p:animScale>
                                      <p:cBhvr>
                                        <p:cTn id="81" dur="26">
                                          <p:stCondLst>
                                            <p:cond delay="1312"/>
                                          </p:stCondLst>
                                        </p:cTn>
                                        <p:tgtEl>
                                          <p:spTgt spid="35847">
                                            <p:txEl>
                                              <p:pRg st="1" end="1"/>
                                            </p:txEl>
                                          </p:spTgt>
                                        </p:tgtEl>
                                      </p:cBhvr>
                                      <p:to x="100000" y="80000"/>
                                    </p:animScale>
                                    <p:animScale>
                                      <p:cBhvr>
                                        <p:cTn id="82" dur="166" decel="50000">
                                          <p:stCondLst>
                                            <p:cond delay="1338"/>
                                          </p:stCondLst>
                                        </p:cTn>
                                        <p:tgtEl>
                                          <p:spTgt spid="35847">
                                            <p:txEl>
                                              <p:pRg st="1" end="1"/>
                                            </p:txEl>
                                          </p:spTgt>
                                        </p:tgtEl>
                                      </p:cBhvr>
                                      <p:to x="100000" y="100000"/>
                                    </p:animScale>
                                    <p:animScale>
                                      <p:cBhvr>
                                        <p:cTn id="83" dur="26">
                                          <p:stCondLst>
                                            <p:cond delay="1642"/>
                                          </p:stCondLst>
                                        </p:cTn>
                                        <p:tgtEl>
                                          <p:spTgt spid="35847">
                                            <p:txEl>
                                              <p:pRg st="1" end="1"/>
                                            </p:txEl>
                                          </p:spTgt>
                                        </p:tgtEl>
                                      </p:cBhvr>
                                      <p:to x="100000" y="90000"/>
                                    </p:animScale>
                                    <p:animScale>
                                      <p:cBhvr>
                                        <p:cTn id="84" dur="166" decel="50000">
                                          <p:stCondLst>
                                            <p:cond delay="1668"/>
                                          </p:stCondLst>
                                        </p:cTn>
                                        <p:tgtEl>
                                          <p:spTgt spid="35847">
                                            <p:txEl>
                                              <p:pRg st="1" end="1"/>
                                            </p:txEl>
                                          </p:spTgt>
                                        </p:tgtEl>
                                      </p:cBhvr>
                                      <p:to x="100000" y="100000"/>
                                    </p:animScale>
                                    <p:animScale>
                                      <p:cBhvr>
                                        <p:cTn id="85" dur="26">
                                          <p:stCondLst>
                                            <p:cond delay="1808"/>
                                          </p:stCondLst>
                                        </p:cTn>
                                        <p:tgtEl>
                                          <p:spTgt spid="35847">
                                            <p:txEl>
                                              <p:pRg st="1" end="1"/>
                                            </p:txEl>
                                          </p:spTgt>
                                        </p:tgtEl>
                                      </p:cBhvr>
                                      <p:to x="100000" y="95000"/>
                                    </p:animScale>
                                    <p:animScale>
                                      <p:cBhvr>
                                        <p:cTn id="86" dur="166" decel="50000">
                                          <p:stCondLst>
                                            <p:cond delay="1834"/>
                                          </p:stCondLst>
                                        </p:cTn>
                                        <p:tgtEl>
                                          <p:spTgt spid="35847">
                                            <p:txEl>
                                              <p:pRg st="1" end="1"/>
                                            </p:txEl>
                                          </p:spTgt>
                                        </p:tgtEl>
                                      </p:cBhvr>
                                      <p:to x="100000" y="100000"/>
                                    </p:animScale>
                                  </p:childTnLst>
                                </p:cTn>
                              </p:par>
                            </p:childTnLst>
                          </p:cTn>
                        </p:par>
                        <p:par>
                          <p:cTn id="87" fill="hold">
                            <p:stCondLst>
                              <p:cond delay="6000"/>
                            </p:stCondLst>
                            <p:childTnLst>
                              <p:par>
                                <p:cTn id="88" presetID="26" presetClass="entr" presetSubtype="0" fill="hold" nodeType="afterEffect">
                                  <p:stCondLst>
                                    <p:cond delay="0"/>
                                  </p:stCondLst>
                                  <p:childTnLst>
                                    <p:set>
                                      <p:cBhvr>
                                        <p:cTn id="89" dur="1" fill="hold">
                                          <p:stCondLst>
                                            <p:cond delay="0"/>
                                          </p:stCondLst>
                                        </p:cTn>
                                        <p:tgtEl>
                                          <p:spTgt spid="35847">
                                            <p:txEl>
                                              <p:pRg st="2" end="2"/>
                                            </p:txEl>
                                          </p:spTgt>
                                        </p:tgtEl>
                                        <p:attrNameLst>
                                          <p:attrName>style.visibility</p:attrName>
                                        </p:attrNameLst>
                                      </p:cBhvr>
                                      <p:to>
                                        <p:strVal val="visible"/>
                                      </p:to>
                                    </p:set>
                                    <p:animEffect transition="in" filter="wipe(down)">
                                      <p:cBhvr>
                                        <p:cTn id="90" dur="580">
                                          <p:stCondLst>
                                            <p:cond delay="0"/>
                                          </p:stCondLst>
                                        </p:cTn>
                                        <p:tgtEl>
                                          <p:spTgt spid="35847">
                                            <p:txEl>
                                              <p:pRg st="2" end="2"/>
                                            </p:txEl>
                                          </p:spTgt>
                                        </p:tgtEl>
                                      </p:cBhvr>
                                    </p:animEffect>
                                    <p:anim calcmode="lin" valueType="num">
                                      <p:cBhvr>
                                        <p:cTn id="91" dur="1822" tmFilter="0,0; 0.14,0.36; 0.43,0.73; 0.71,0.91; 1.0,1.0">
                                          <p:stCondLst>
                                            <p:cond delay="0"/>
                                          </p:stCondLst>
                                        </p:cTn>
                                        <p:tgtEl>
                                          <p:spTgt spid="35847">
                                            <p:txEl>
                                              <p:pRg st="2" end="2"/>
                                            </p:txEl>
                                          </p:spTgt>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35847">
                                            <p:txEl>
                                              <p:pRg st="2" end="2"/>
                                            </p:txEl>
                                          </p:spTgt>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35847">
                                            <p:txEl>
                                              <p:pRg st="2" end="2"/>
                                            </p:txEl>
                                          </p:spTgt>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35847">
                                            <p:txEl>
                                              <p:pRg st="2" end="2"/>
                                            </p:txEl>
                                          </p:spTgt>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35847">
                                            <p:txEl>
                                              <p:pRg st="2" end="2"/>
                                            </p:txEl>
                                          </p:spTgt>
                                        </p:tgtEl>
                                        <p:attrNameLst>
                                          <p:attrName>ppt_y</p:attrName>
                                        </p:attrNameLst>
                                      </p:cBhvr>
                                      <p:tavLst>
                                        <p:tav tm="0" fmla="#ppt_y-sin(pi*$)/81">
                                          <p:val>
                                            <p:fltVal val="0"/>
                                          </p:val>
                                        </p:tav>
                                        <p:tav tm="100000">
                                          <p:val>
                                            <p:fltVal val="1"/>
                                          </p:val>
                                        </p:tav>
                                      </p:tavLst>
                                    </p:anim>
                                    <p:animScale>
                                      <p:cBhvr>
                                        <p:cTn id="96" dur="26">
                                          <p:stCondLst>
                                            <p:cond delay="650"/>
                                          </p:stCondLst>
                                        </p:cTn>
                                        <p:tgtEl>
                                          <p:spTgt spid="35847">
                                            <p:txEl>
                                              <p:pRg st="2" end="2"/>
                                            </p:txEl>
                                          </p:spTgt>
                                        </p:tgtEl>
                                      </p:cBhvr>
                                      <p:to x="100000" y="60000"/>
                                    </p:animScale>
                                    <p:animScale>
                                      <p:cBhvr>
                                        <p:cTn id="97" dur="166" decel="50000">
                                          <p:stCondLst>
                                            <p:cond delay="676"/>
                                          </p:stCondLst>
                                        </p:cTn>
                                        <p:tgtEl>
                                          <p:spTgt spid="35847">
                                            <p:txEl>
                                              <p:pRg st="2" end="2"/>
                                            </p:txEl>
                                          </p:spTgt>
                                        </p:tgtEl>
                                      </p:cBhvr>
                                      <p:to x="100000" y="100000"/>
                                    </p:animScale>
                                    <p:animScale>
                                      <p:cBhvr>
                                        <p:cTn id="98" dur="26">
                                          <p:stCondLst>
                                            <p:cond delay="1312"/>
                                          </p:stCondLst>
                                        </p:cTn>
                                        <p:tgtEl>
                                          <p:spTgt spid="35847">
                                            <p:txEl>
                                              <p:pRg st="2" end="2"/>
                                            </p:txEl>
                                          </p:spTgt>
                                        </p:tgtEl>
                                      </p:cBhvr>
                                      <p:to x="100000" y="80000"/>
                                    </p:animScale>
                                    <p:animScale>
                                      <p:cBhvr>
                                        <p:cTn id="99" dur="166" decel="50000">
                                          <p:stCondLst>
                                            <p:cond delay="1338"/>
                                          </p:stCondLst>
                                        </p:cTn>
                                        <p:tgtEl>
                                          <p:spTgt spid="35847">
                                            <p:txEl>
                                              <p:pRg st="2" end="2"/>
                                            </p:txEl>
                                          </p:spTgt>
                                        </p:tgtEl>
                                      </p:cBhvr>
                                      <p:to x="100000" y="100000"/>
                                    </p:animScale>
                                    <p:animScale>
                                      <p:cBhvr>
                                        <p:cTn id="100" dur="26">
                                          <p:stCondLst>
                                            <p:cond delay="1642"/>
                                          </p:stCondLst>
                                        </p:cTn>
                                        <p:tgtEl>
                                          <p:spTgt spid="35847">
                                            <p:txEl>
                                              <p:pRg st="2" end="2"/>
                                            </p:txEl>
                                          </p:spTgt>
                                        </p:tgtEl>
                                      </p:cBhvr>
                                      <p:to x="100000" y="90000"/>
                                    </p:animScale>
                                    <p:animScale>
                                      <p:cBhvr>
                                        <p:cTn id="101" dur="166" decel="50000">
                                          <p:stCondLst>
                                            <p:cond delay="1668"/>
                                          </p:stCondLst>
                                        </p:cTn>
                                        <p:tgtEl>
                                          <p:spTgt spid="35847">
                                            <p:txEl>
                                              <p:pRg st="2" end="2"/>
                                            </p:txEl>
                                          </p:spTgt>
                                        </p:tgtEl>
                                      </p:cBhvr>
                                      <p:to x="100000" y="100000"/>
                                    </p:animScale>
                                    <p:animScale>
                                      <p:cBhvr>
                                        <p:cTn id="102" dur="26">
                                          <p:stCondLst>
                                            <p:cond delay="1808"/>
                                          </p:stCondLst>
                                        </p:cTn>
                                        <p:tgtEl>
                                          <p:spTgt spid="35847">
                                            <p:txEl>
                                              <p:pRg st="2" end="2"/>
                                            </p:txEl>
                                          </p:spTgt>
                                        </p:tgtEl>
                                      </p:cBhvr>
                                      <p:to x="100000" y="95000"/>
                                    </p:animScale>
                                    <p:animScale>
                                      <p:cBhvr>
                                        <p:cTn id="103" dur="166" decel="50000">
                                          <p:stCondLst>
                                            <p:cond delay="1834"/>
                                          </p:stCondLst>
                                        </p:cTn>
                                        <p:tgtEl>
                                          <p:spTgt spid="35847">
                                            <p:txEl>
                                              <p:pRg st="2" end="2"/>
                                            </p:txEl>
                                          </p:spTgt>
                                        </p:tgtEl>
                                      </p:cBhvr>
                                      <p:to x="100000" y="100000"/>
                                    </p:animScale>
                                  </p:childTnLst>
                                </p:cTn>
                              </p:par>
                            </p:childTnLst>
                          </p:cTn>
                        </p:par>
                        <p:par>
                          <p:cTn id="104" fill="hold">
                            <p:stCondLst>
                              <p:cond delay="8000"/>
                            </p:stCondLst>
                            <p:childTnLst>
                              <p:par>
                                <p:cTn id="105" presetID="26" presetClass="entr" presetSubtype="0" fill="hold" nodeType="afterEffect">
                                  <p:stCondLst>
                                    <p:cond delay="0"/>
                                  </p:stCondLst>
                                  <p:childTnLst>
                                    <p:set>
                                      <p:cBhvr>
                                        <p:cTn id="106" dur="1" fill="hold">
                                          <p:stCondLst>
                                            <p:cond delay="0"/>
                                          </p:stCondLst>
                                        </p:cTn>
                                        <p:tgtEl>
                                          <p:spTgt spid="35847">
                                            <p:txEl>
                                              <p:pRg st="3" end="3"/>
                                            </p:txEl>
                                          </p:spTgt>
                                        </p:tgtEl>
                                        <p:attrNameLst>
                                          <p:attrName>style.visibility</p:attrName>
                                        </p:attrNameLst>
                                      </p:cBhvr>
                                      <p:to>
                                        <p:strVal val="visible"/>
                                      </p:to>
                                    </p:set>
                                    <p:animEffect transition="in" filter="wipe(down)">
                                      <p:cBhvr>
                                        <p:cTn id="107" dur="580">
                                          <p:stCondLst>
                                            <p:cond delay="0"/>
                                          </p:stCondLst>
                                        </p:cTn>
                                        <p:tgtEl>
                                          <p:spTgt spid="35847">
                                            <p:txEl>
                                              <p:pRg st="3" end="3"/>
                                            </p:txEl>
                                          </p:spTgt>
                                        </p:tgtEl>
                                      </p:cBhvr>
                                    </p:animEffect>
                                    <p:anim calcmode="lin" valueType="num">
                                      <p:cBhvr>
                                        <p:cTn id="108" dur="1822" tmFilter="0,0; 0.14,0.36; 0.43,0.73; 0.71,0.91; 1.0,1.0">
                                          <p:stCondLst>
                                            <p:cond delay="0"/>
                                          </p:stCondLst>
                                        </p:cTn>
                                        <p:tgtEl>
                                          <p:spTgt spid="35847">
                                            <p:txEl>
                                              <p:pRg st="3" end="3"/>
                                            </p:txEl>
                                          </p:spTgt>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35847">
                                            <p:txEl>
                                              <p:pRg st="3" end="3"/>
                                            </p:txEl>
                                          </p:spTgt>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35847">
                                            <p:txEl>
                                              <p:pRg st="3" end="3"/>
                                            </p:txEl>
                                          </p:spTgt>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35847">
                                            <p:txEl>
                                              <p:pRg st="3" end="3"/>
                                            </p:txEl>
                                          </p:spTgt>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35847">
                                            <p:txEl>
                                              <p:pRg st="3" end="3"/>
                                            </p:txEl>
                                          </p:spTgt>
                                        </p:tgtEl>
                                        <p:attrNameLst>
                                          <p:attrName>ppt_y</p:attrName>
                                        </p:attrNameLst>
                                      </p:cBhvr>
                                      <p:tavLst>
                                        <p:tav tm="0" fmla="#ppt_y-sin(pi*$)/81">
                                          <p:val>
                                            <p:fltVal val="0"/>
                                          </p:val>
                                        </p:tav>
                                        <p:tav tm="100000">
                                          <p:val>
                                            <p:fltVal val="1"/>
                                          </p:val>
                                        </p:tav>
                                      </p:tavLst>
                                    </p:anim>
                                    <p:animScale>
                                      <p:cBhvr>
                                        <p:cTn id="113" dur="26">
                                          <p:stCondLst>
                                            <p:cond delay="650"/>
                                          </p:stCondLst>
                                        </p:cTn>
                                        <p:tgtEl>
                                          <p:spTgt spid="35847">
                                            <p:txEl>
                                              <p:pRg st="3" end="3"/>
                                            </p:txEl>
                                          </p:spTgt>
                                        </p:tgtEl>
                                      </p:cBhvr>
                                      <p:to x="100000" y="60000"/>
                                    </p:animScale>
                                    <p:animScale>
                                      <p:cBhvr>
                                        <p:cTn id="114" dur="166" decel="50000">
                                          <p:stCondLst>
                                            <p:cond delay="676"/>
                                          </p:stCondLst>
                                        </p:cTn>
                                        <p:tgtEl>
                                          <p:spTgt spid="35847">
                                            <p:txEl>
                                              <p:pRg st="3" end="3"/>
                                            </p:txEl>
                                          </p:spTgt>
                                        </p:tgtEl>
                                      </p:cBhvr>
                                      <p:to x="100000" y="100000"/>
                                    </p:animScale>
                                    <p:animScale>
                                      <p:cBhvr>
                                        <p:cTn id="115" dur="26">
                                          <p:stCondLst>
                                            <p:cond delay="1312"/>
                                          </p:stCondLst>
                                        </p:cTn>
                                        <p:tgtEl>
                                          <p:spTgt spid="35847">
                                            <p:txEl>
                                              <p:pRg st="3" end="3"/>
                                            </p:txEl>
                                          </p:spTgt>
                                        </p:tgtEl>
                                      </p:cBhvr>
                                      <p:to x="100000" y="80000"/>
                                    </p:animScale>
                                    <p:animScale>
                                      <p:cBhvr>
                                        <p:cTn id="116" dur="166" decel="50000">
                                          <p:stCondLst>
                                            <p:cond delay="1338"/>
                                          </p:stCondLst>
                                        </p:cTn>
                                        <p:tgtEl>
                                          <p:spTgt spid="35847">
                                            <p:txEl>
                                              <p:pRg st="3" end="3"/>
                                            </p:txEl>
                                          </p:spTgt>
                                        </p:tgtEl>
                                      </p:cBhvr>
                                      <p:to x="100000" y="100000"/>
                                    </p:animScale>
                                    <p:animScale>
                                      <p:cBhvr>
                                        <p:cTn id="117" dur="26">
                                          <p:stCondLst>
                                            <p:cond delay="1642"/>
                                          </p:stCondLst>
                                        </p:cTn>
                                        <p:tgtEl>
                                          <p:spTgt spid="35847">
                                            <p:txEl>
                                              <p:pRg st="3" end="3"/>
                                            </p:txEl>
                                          </p:spTgt>
                                        </p:tgtEl>
                                      </p:cBhvr>
                                      <p:to x="100000" y="90000"/>
                                    </p:animScale>
                                    <p:animScale>
                                      <p:cBhvr>
                                        <p:cTn id="118" dur="166" decel="50000">
                                          <p:stCondLst>
                                            <p:cond delay="1668"/>
                                          </p:stCondLst>
                                        </p:cTn>
                                        <p:tgtEl>
                                          <p:spTgt spid="35847">
                                            <p:txEl>
                                              <p:pRg st="3" end="3"/>
                                            </p:txEl>
                                          </p:spTgt>
                                        </p:tgtEl>
                                      </p:cBhvr>
                                      <p:to x="100000" y="100000"/>
                                    </p:animScale>
                                    <p:animScale>
                                      <p:cBhvr>
                                        <p:cTn id="119" dur="26">
                                          <p:stCondLst>
                                            <p:cond delay="1808"/>
                                          </p:stCondLst>
                                        </p:cTn>
                                        <p:tgtEl>
                                          <p:spTgt spid="35847">
                                            <p:txEl>
                                              <p:pRg st="3" end="3"/>
                                            </p:txEl>
                                          </p:spTgt>
                                        </p:tgtEl>
                                      </p:cBhvr>
                                      <p:to x="100000" y="95000"/>
                                    </p:animScale>
                                    <p:animScale>
                                      <p:cBhvr>
                                        <p:cTn id="120" dur="166" decel="50000">
                                          <p:stCondLst>
                                            <p:cond delay="1834"/>
                                          </p:stCondLst>
                                        </p:cTn>
                                        <p:tgtEl>
                                          <p:spTgt spid="35847">
                                            <p:txEl>
                                              <p:pRg st="3" end="3"/>
                                            </p:txEl>
                                          </p:spTgt>
                                        </p:tgtEl>
                                      </p:cBhvr>
                                      <p:to x="100000" y="100000"/>
                                    </p:animScale>
                                  </p:childTnLst>
                                </p:cTn>
                              </p:par>
                            </p:childTnLst>
                          </p:cTn>
                        </p:par>
                        <p:par>
                          <p:cTn id="121" fill="hold">
                            <p:stCondLst>
                              <p:cond delay="10000"/>
                            </p:stCondLst>
                            <p:childTnLst>
                              <p:par>
                                <p:cTn id="122" presetID="26" presetClass="exit" presetSubtype="0" fill="hold" grpId="1" nodeType="afterEffect">
                                  <p:stCondLst>
                                    <p:cond delay="0"/>
                                  </p:stCondLst>
                                  <p:childTnLst>
                                    <p:animEffect transition="out" filter="wipe(down)">
                                      <p:cBhvr>
                                        <p:cTn id="123" dur="45" accel="50000">
                                          <p:stCondLst>
                                            <p:cond delay="455"/>
                                          </p:stCondLst>
                                        </p:cTn>
                                        <p:tgtEl>
                                          <p:spTgt spid="35844"/>
                                        </p:tgtEl>
                                      </p:cBhvr>
                                    </p:animEffect>
                                    <p:anim calcmode="lin" valueType="num">
                                      <p:cBhvr>
                                        <p:cTn id="124" dur="456" tmFilter="0,0; 0.14,0.31; 0.43,0.73; 0.71,0.91; 1.0,1.0">
                                          <p:stCondLst>
                                            <p:cond delay="0"/>
                                          </p:stCondLst>
                                        </p:cTn>
                                        <p:tgtEl>
                                          <p:spTgt spid="35844"/>
                                        </p:tgtEl>
                                        <p:attrNameLst>
                                          <p:attrName>ppt_x</p:attrName>
                                        </p:attrNameLst>
                                      </p:cBhvr>
                                      <p:tavLst>
                                        <p:tav tm="0">
                                          <p:val>
                                            <p:strVal val="ppt_x"/>
                                          </p:val>
                                        </p:tav>
                                        <p:tav tm="100000">
                                          <p:val>
                                            <p:strVal val="#ppt_x+0.25"/>
                                          </p:val>
                                        </p:tav>
                                      </p:tavLst>
                                    </p:anim>
                                    <p:anim calcmode="lin" valueType="num">
                                      <p:cBhvr>
                                        <p:cTn id="125" dur="45">
                                          <p:stCondLst>
                                            <p:cond delay="456"/>
                                          </p:stCondLst>
                                        </p:cTn>
                                        <p:tgtEl>
                                          <p:spTgt spid="35844"/>
                                        </p:tgtEl>
                                        <p:attrNameLst>
                                          <p:attrName>ppt_x</p:attrName>
                                        </p:attrNameLst>
                                      </p:cBhvr>
                                      <p:tavLst>
                                        <p:tav tm="0">
                                          <p:val>
                                            <p:strVal val="ppt_x"/>
                                          </p:val>
                                        </p:tav>
                                        <p:tav tm="100000">
                                          <p:val>
                                            <p:strVal val="ppt_x"/>
                                          </p:val>
                                        </p:tav>
                                      </p:tavLst>
                                    </p:anim>
                                    <p:anim calcmode="lin" valueType="num">
                                      <p:cBhvr>
                                        <p:cTn id="126" dur="166" tmFilter="0.0,0.0;0.25,0.07;0.50,0.2;0.75,0.467;1.0,1.0">
                                          <p:stCondLst>
                                            <p:cond delay="0"/>
                                          </p:stCondLst>
                                        </p:cTn>
                                        <p:tgtEl>
                                          <p:spTgt spid="3584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27" dur="166" tmFilter="0, 0; 0.125,0.2665; 0.25,0.4; 0.375,0.465; 0.5,0.5;  0.625,0.535; 0.75,0.6; 0.875,0.7335; 1,1">
                                          <p:stCondLst>
                                            <p:cond delay="166"/>
                                          </p:stCondLst>
                                        </p:cTn>
                                        <p:tgtEl>
                                          <p:spTgt spid="3584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28" dur="83" tmFilter="0, 0; 0.125,0.2665; 0.25,0.4; 0.375,0.465; 0.5,0.5;  0.625,0.535; 0.75,0.6; 0.875,0.7335; 1,1">
                                          <p:stCondLst>
                                            <p:cond delay="331"/>
                                          </p:stCondLst>
                                        </p:cTn>
                                        <p:tgtEl>
                                          <p:spTgt spid="3584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9" dur="41" tmFilter="0, 0; 0.125,0.2665; 0.25,0.4; 0.375,0.465; 0.5,0.5;  0.625,0.535; 0.75,0.6; 0.875,0.7335; 1,1">
                                          <p:stCondLst>
                                            <p:cond delay="414"/>
                                          </p:stCondLst>
                                        </p:cTn>
                                        <p:tgtEl>
                                          <p:spTgt spid="3584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0" dur="45" accel="50000">
                                          <p:stCondLst>
                                            <p:cond delay="455"/>
                                          </p:stCondLst>
                                        </p:cTn>
                                        <p:tgtEl>
                                          <p:spTgt spid="35844"/>
                                        </p:tgtEl>
                                        <p:attrNameLst>
                                          <p:attrName>ppt_y</p:attrName>
                                        </p:attrNameLst>
                                      </p:cBhvr>
                                      <p:tavLst>
                                        <p:tav tm="0">
                                          <p:val>
                                            <p:strVal val="ppt_y"/>
                                          </p:val>
                                        </p:tav>
                                        <p:tav tm="100000">
                                          <p:val>
                                            <p:strVal val="ppt_y+ppt_h"/>
                                          </p:val>
                                        </p:tav>
                                      </p:tavLst>
                                    </p:anim>
                                    <p:animScale>
                                      <p:cBhvr>
                                        <p:cTn id="131" dur="7">
                                          <p:stCondLst>
                                            <p:cond delay="155"/>
                                          </p:stCondLst>
                                        </p:cTn>
                                        <p:tgtEl>
                                          <p:spTgt spid="35844"/>
                                        </p:tgtEl>
                                      </p:cBhvr>
                                      <p:to x="100000" y="60000"/>
                                    </p:animScale>
                                    <p:animScale>
                                      <p:cBhvr>
                                        <p:cTn id="132" dur="42" decel="50000">
                                          <p:stCondLst>
                                            <p:cond delay="162"/>
                                          </p:stCondLst>
                                        </p:cTn>
                                        <p:tgtEl>
                                          <p:spTgt spid="35844"/>
                                        </p:tgtEl>
                                      </p:cBhvr>
                                      <p:to x="100000" y="100000"/>
                                    </p:animScale>
                                    <p:animScale>
                                      <p:cBhvr>
                                        <p:cTn id="133" dur="7">
                                          <p:stCondLst>
                                            <p:cond delay="328"/>
                                          </p:stCondLst>
                                        </p:cTn>
                                        <p:tgtEl>
                                          <p:spTgt spid="35844"/>
                                        </p:tgtEl>
                                      </p:cBhvr>
                                      <p:to x="100000" y="80000"/>
                                    </p:animScale>
                                    <p:animScale>
                                      <p:cBhvr>
                                        <p:cTn id="134" dur="42" decel="50000">
                                          <p:stCondLst>
                                            <p:cond delay="335"/>
                                          </p:stCondLst>
                                        </p:cTn>
                                        <p:tgtEl>
                                          <p:spTgt spid="35844"/>
                                        </p:tgtEl>
                                      </p:cBhvr>
                                      <p:to x="100000" y="100000"/>
                                    </p:animScale>
                                    <p:animScale>
                                      <p:cBhvr>
                                        <p:cTn id="135" dur="7">
                                          <p:stCondLst>
                                            <p:cond delay="411"/>
                                          </p:stCondLst>
                                        </p:cTn>
                                        <p:tgtEl>
                                          <p:spTgt spid="35844"/>
                                        </p:tgtEl>
                                      </p:cBhvr>
                                      <p:to x="100000" y="90000"/>
                                    </p:animScale>
                                    <p:animScale>
                                      <p:cBhvr>
                                        <p:cTn id="136" dur="42" decel="50000">
                                          <p:stCondLst>
                                            <p:cond delay="417"/>
                                          </p:stCondLst>
                                        </p:cTn>
                                        <p:tgtEl>
                                          <p:spTgt spid="35844"/>
                                        </p:tgtEl>
                                      </p:cBhvr>
                                      <p:to x="100000" y="100000"/>
                                    </p:animScale>
                                    <p:animScale>
                                      <p:cBhvr>
                                        <p:cTn id="137" dur="7">
                                          <p:stCondLst>
                                            <p:cond delay="452"/>
                                          </p:stCondLst>
                                        </p:cTn>
                                        <p:tgtEl>
                                          <p:spTgt spid="35844"/>
                                        </p:tgtEl>
                                      </p:cBhvr>
                                      <p:to x="100000" y="95000"/>
                                    </p:animScale>
                                    <p:animScale>
                                      <p:cBhvr>
                                        <p:cTn id="138" dur="42" decel="50000">
                                          <p:stCondLst>
                                            <p:cond delay="459"/>
                                          </p:stCondLst>
                                        </p:cTn>
                                        <p:tgtEl>
                                          <p:spTgt spid="35844"/>
                                        </p:tgtEl>
                                      </p:cBhvr>
                                      <p:to x="100000" y="100000"/>
                                    </p:animScale>
                                    <p:set>
                                      <p:cBhvr>
                                        <p:cTn id="139" dur="1" fill="hold">
                                          <p:stCondLst>
                                            <p:cond delay="499"/>
                                          </p:stCondLst>
                                        </p:cTn>
                                        <p:tgtEl>
                                          <p:spTgt spid="35844"/>
                                        </p:tgtEl>
                                        <p:attrNameLst>
                                          <p:attrName>style.visibility</p:attrName>
                                        </p:attrNameLst>
                                      </p:cBhvr>
                                      <p:to>
                                        <p:strVal val="hidden"/>
                                      </p:to>
                                    </p:set>
                                  </p:childTnLst>
                                </p:cTn>
                              </p:par>
                            </p:childTnLst>
                          </p:cTn>
                        </p:par>
                        <p:par>
                          <p:cTn id="140" fill="hold">
                            <p:stCondLst>
                              <p:cond delay="10500"/>
                            </p:stCondLst>
                            <p:childTnLst>
                              <p:par>
                                <p:cTn id="141" presetID="26" presetClass="exit" presetSubtype="0" fill="hold" nodeType="afterEffect">
                                  <p:stCondLst>
                                    <p:cond delay="0"/>
                                  </p:stCondLst>
                                  <p:childTnLst>
                                    <p:animEffect transition="out" filter="wipe(down)">
                                      <p:cBhvr>
                                        <p:cTn id="142" dur="45" accel="50000">
                                          <p:stCondLst>
                                            <p:cond delay="455"/>
                                          </p:stCondLst>
                                        </p:cTn>
                                        <p:tgtEl>
                                          <p:spTgt spid="35848"/>
                                        </p:tgtEl>
                                      </p:cBhvr>
                                    </p:animEffect>
                                    <p:anim calcmode="lin" valueType="num">
                                      <p:cBhvr>
                                        <p:cTn id="143" dur="456" tmFilter="0,0; 0.14,0.31; 0.43,0.73; 0.71,0.91; 1.0,1.0">
                                          <p:stCondLst>
                                            <p:cond delay="0"/>
                                          </p:stCondLst>
                                        </p:cTn>
                                        <p:tgtEl>
                                          <p:spTgt spid="35848"/>
                                        </p:tgtEl>
                                        <p:attrNameLst>
                                          <p:attrName>ppt_x</p:attrName>
                                        </p:attrNameLst>
                                      </p:cBhvr>
                                      <p:tavLst>
                                        <p:tav tm="0">
                                          <p:val>
                                            <p:strVal val="ppt_x"/>
                                          </p:val>
                                        </p:tav>
                                        <p:tav tm="100000">
                                          <p:val>
                                            <p:strVal val="#ppt_x+0.25"/>
                                          </p:val>
                                        </p:tav>
                                      </p:tavLst>
                                    </p:anim>
                                    <p:anim calcmode="lin" valueType="num">
                                      <p:cBhvr>
                                        <p:cTn id="144" dur="45">
                                          <p:stCondLst>
                                            <p:cond delay="456"/>
                                          </p:stCondLst>
                                        </p:cTn>
                                        <p:tgtEl>
                                          <p:spTgt spid="35848"/>
                                        </p:tgtEl>
                                        <p:attrNameLst>
                                          <p:attrName>ppt_x</p:attrName>
                                        </p:attrNameLst>
                                      </p:cBhvr>
                                      <p:tavLst>
                                        <p:tav tm="0">
                                          <p:val>
                                            <p:strVal val="ppt_x"/>
                                          </p:val>
                                        </p:tav>
                                        <p:tav tm="100000">
                                          <p:val>
                                            <p:strVal val="ppt_x"/>
                                          </p:val>
                                        </p:tav>
                                      </p:tavLst>
                                    </p:anim>
                                    <p:anim calcmode="lin" valueType="num">
                                      <p:cBhvr>
                                        <p:cTn id="145" dur="166" tmFilter="0.0,0.0;0.25,0.07;0.50,0.2;0.75,0.467;1.0,1.0">
                                          <p:stCondLst>
                                            <p:cond delay="0"/>
                                          </p:stCondLst>
                                        </p:cTn>
                                        <p:tgtEl>
                                          <p:spTgt spid="358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46" dur="166" tmFilter="0, 0; 0.125,0.2665; 0.25,0.4; 0.375,0.465; 0.5,0.5;  0.625,0.535; 0.75,0.6; 0.875,0.7335; 1,1">
                                          <p:stCondLst>
                                            <p:cond delay="166"/>
                                          </p:stCondLst>
                                        </p:cTn>
                                        <p:tgtEl>
                                          <p:spTgt spid="358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47" dur="83" tmFilter="0, 0; 0.125,0.2665; 0.25,0.4; 0.375,0.465; 0.5,0.5;  0.625,0.535; 0.75,0.6; 0.875,0.7335; 1,1">
                                          <p:stCondLst>
                                            <p:cond delay="331"/>
                                          </p:stCondLst>
                                        </p:cTn>
                                        <p:tgtEl>
                                          <p:spTgt spid="358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48" dur="41" tmFilter="0, 0; 0.125,0.2665; 0.25,0.4; 0.375,0.465; 0.5,0.5;  0.625,0.535; 0.75,0.6; 0.875,0.7335; 1,1">
                                          <p:stCondLst>
                                            <p:cond delay="414"/>
                                          </p:stCondLst>
                                        </p:cTn>
                                        <p:tgtEl>
                                          <p:spTgt spid="358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49" dur="45" accel="50000">
                                          <p:stCondLst>
                                            <p:cond delay="455"/>
                                          </p:stCondLst>
                                        </p:cTn>
                                        <p:tgtEl>
                                          <p:spTgt spid="35848"/>
                                        </p:tgtEl>
                                        <p:attrNameLst>
                                          <p:attrName>ppt_y</p:attrName>
                                        </p:attrNameLst>
                                      </p:cBhvr>
                                      <p:tavLst>
                                        <p:tav tm="0">
                                          <p:val>
                                            <p:strVal val="ppt_y"/>
                                          </p:val>
                                        </p:tav>
                                        <p:tav tm="100000">
                                          <p:val>
                                            <p:strVal val="ppt_y+ppt_h"/>
                                          </p:val>
                                        </p:tav>
                                      </p:tavLst>
                                    </p:anim>
                                    <p:animScale>
                                      <p:cBhvr>
                                        <p:cTn id="150" dur="7">
                                          <p:stCondLst>
                                            <p:cond delay="155"/>
                                          </p:stCondLst>
                                        </p:cTn>
                                        <p:tgtEl>
                                          <p:spTgt spid="35848"/>
                                        </p:tgtEl>
                                      </p:cBhvr>
                                      <p:to x="100000" y="60000"/>
                                    </p:animScale>
                                    <p:animScale>
                                      <p:cBhvr>
                                        <p:cTn id="151" dur="42" decel="50000">
                                          <p:stCondLst>
                                            <p:cond delay="162"/>
                                          </p:stCondLst>
                                        </p:cTn>
                                        <p:tgtEl>
                                          <p:spTgt spid="35848"/>
                                        </p:tgtEl>
                                      </p:cBhvr>
                                      <p:to x="100000" y="100000"/>
                                    </p:animScale>
                                    <p:animScale>
                                      <p:cBhvr>
                                        <p:cTn id="152" dur="7">
                                          <p:stCondLst>
                                            <p:cond delay="328"/>
                                          </p:stCondLst>
                                        </p:cTn>
                                        <p:tgtEl>
                                          <p:spTgt spid="35848"/>
                                        </p:tgtEl>
                                      </p:cBhvr>
                                      <p:to x="100000" y="80000"/>
                                    </p:animScale>
                                    <p:animScale>
                                      <p:cBhvr>
                                        <p:cTn id="153" dur="42" decel="50000">
                                          <p:stCondLst>
                                            <p:cond delay="335"/>
                                          </p:stCondLst>
                                        </p:cTn>
                                        <p:tgtEl>
                                          <p:spTgt spid="35848"/>
                                        </p:tgtEl>
                                      </p:cBhvr>
                                      <p:to x="100000" y="100000"/>
                                    </p:animScale>
                                    <p:animScale>
                                      <p:cBhvr>
                                        <p:cTn id="154" dur="7">
                                          <p:stCondLst>
                                            <p:cond delay="411"/>
                                          </p:stCondLst>
                                        </p:cTn>
                                        <p:tgtEl>
                                          <p:spTgt spid="35848"/>
                                        </p:tgtEl>
                                      </p:cBhvr>
                                      <p:to x="100000" y="90000"/>
                                    </p:animScale>
                                    <p:animScale>
                                      <p:cBhvr>
                                        <p:cTn id="155" dur="42" decel="50000">
                                          <p:stCondLst>
                                            <p:cond delay="417"/>
                                          </p:stCondLst>
                                        </p:cTn>
                                        <p:tgtEl>
                                          <p:spTgt spid="35848"/>
                                        </p:tgtEl>
                                      </p:cBhvr>
                                      <p:to x="100000" y="100000"/>
                                    </p:animScale>
                                    <p:animScale>
                                      <p:cBhvr>
                                        <p:cTn id="156" dur="7">
                                          <p:stCondLst>
                                            <p:cond delay="452"/>
                                          </p:stCondLst>
                                        </p:cTn>
                                        <p:tgtEl>
                                          <p:spTgt spid="35848"/>
                                        </p:tgtEl>
                                      </p:cBhvr>
                                      <p:to x="100000" y="95000"/>
                                    </p:animScale>
                                    <p:animScale>
                                      <p:cBhvr>
                                        <p:cTn id="157" dur="42" decel="50000">
                                          <p:stCondLst>
                                            <p:cond delay="459"/>
                                          </p:stCondLst>
                                        </p:cTn>
                                        <p:tgtEl>
                                          <p:spTgt spid="35848"/>
                                        </p:tgtEl>
                                      </p:cBhvr>
                                      <p:to x="100000" y="100000"/>
                                    </p:animScale>
                                    <p:set>
                                      <p:cBhvr>
                                        <p:cTn id="158" dur="1" fill="hold">
                                          <p:stCondLst>
                                            <p:cond delay="499"/>
                                          </p:stCondLst>
                                        </p:cTn>
                                        <p:tgtEl>
                                          <p:spTgt spid="35848"/>
                                        </p:tgtEl>
                                        <p:attrNameLst>
                                          <p:attrName>style.visibility</p:attrName>
                                        </p:attrNameLst>
                                      </p:cBhvr>
                                      <p:to>
                                        <p:strVal val="hidden"/>
                                      </p:to>
                                    </p:set>
                                  </p:childTnLst>
                                </p:cTn>
                              </p:par>
                            </p:childTnLst>
                          </p:cTn>
                        </p:par>
                        <p:par>
                          <p:cTn id="159" fill="hold">
                            <p:stCondLst>
                              <p:cond delay="11000"/>
                            </p:stCondLst>
                            <p:childTnLst>
                              <p:par>
                                <p:cTn id="160" presetID="26" presetClass="exit" presetSubtype="0" fill="hold" nodeType="afterEffect">
                                  <p:stCondLst>
                                    <p:cond delay="0"/>
                                  </p:stCondLst>
                                  <p:childTnLst>
                                    <p:animEffect transition="out" filter="wipe(down)">
                                      <p:cBhvr>
                                        <p:cTn id="161" dur="45" accel="50000">
                                          <p:stCondLst>
                                            <p:cond delay="455"/>
                                          </p:stCondLst>
                                        </p:cTn>
                                        <p:tgtEl>
                                          <p:spTgt spid="35849"/>
                                        </p:tgtEl>
                                      </p:cBhvr>
                                    </p:animEffect>
                                    <p:anim calcmode="lin" valueType="num">
                                      <p:cBhvr>
                                        <p:cTn id="162" dur="456" tmFilter="0,0; 0.14,0.31; 0.43,0.73; 0.71,0.91; 1.0,1.0">
                                          <p:stCondLst>
                                            <p:cond delay="0"/>
                                          </p:stCondLst>
                                        </p:cTn>
                                        <p:tgtEl>
                                          <p:spTgt spid="35849"/>
                                        </p:tgtEl>
                                        <p:attrNameLst>
                                          <p:attrName>ppt_x</p:attrName>
                                        </p:attrNameLst>
                                      </p:cBhvr>
                                      <p:tavLst>
                                        <p:tav tm="0">
                                          <p:val>
                                            <p:strVal val="ppt_x"/>
                                          </p:val>
                                        </p:tav>
                                        <p:tav tm="100000">
                                          <p:val>
                                            <p:strVal val="#ppt_x+0.25"/>
                                          </p:val>
                                        </p:tav>
                                      </p:tavLst>
                                    </p:anim>
                                    <p:anim calcmode="lin" valueType="num">
                                      <p:cBhvr>
                                        <p:cTn id="163" dur="45">
                                          <p:stCondLst>
                                            <p:cond delay="456"/>
                                          </p:stCondLst>
                                        </p:cTn>
                                        <p:tgtEl>
                                          <p:spTgt spid="35849"/>
                                        </p:tgtEl>
                                        <p:attrNameLst>
                                          <p:attrName>ppt_x</p:attrName>
                                        </p:attrNameLst>
                                      </p:cBhvr>
                                      <p:tavLst>
                                        <p:tav tm="0">
                                          <p:val>
                                            <p:strVal val="ppt_x"/>
                                          </p:val>
                                        </p:tav>
                                        <p:tav tm="100000">
                                          <p:val>
                                            <p:strVal val="ppt_x"/>
                                          </p:val>
                                        </p:tav>
                                      </p:tavLst>
                                    </p:anim>
                                    <p:anim calcmode="lin" valueType="num">
                                      <p:cBhvr>
                                        <p:cTn id="164" dur="166" tmFilter="0.0,0.0;0.25,0.07;0.50,0.2;0.75,0.467;1.0,1.0">
                                          <p:stCondLst>
                                            <p:cond delay="0"/>
                                          </p:stCondLst>
                                        </p:cTn>
                                        <p:tgtEl>
                                          <p:spTgt spid="35849"/>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5" dur="166" tmFilter="0, 0; 0.125,0.2665; 0.25,0.4; 0.375,0.465; 0.5,0.5;  0.625,0.535; 0.75,0.6; 0.875,0.7335; 1,1">
                                          <p:stCondLst>
                                            <p:cond delay="166"/>
                                          </p:stCondLst>
                                        </p:cTn>
                                        <p:tgtEl>
                                          <p:spTgt spid="35849"/>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66" dur="83" tmFilter="0, 0; 0.125,0.2665; 0.25,0.4; 0.375,0.465; 0.5,0.5;  0.625,0.535; 0.75,0.6; 0.875,0.7335; 1,1">
                                          <p:stCondLst>
                                            <p:cond delay="331"/>
                                          </p:stCondLst>
                                        </p:cTn>
                                        <p:tgtEl>
                                          <p:spTgt spid="35849"/>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67" dur="41" tmFilter="0, 0; 0.125,0.2665; 0.25,0.4; 0.375,0.465; 0.5,0.5;  0.625,0.535; 0.75,0.6; 0.875,0.7335; 1,1">
                                          <p:stCondLst>
                                            <p:cond delay="414"/>
                                          </p:stCondLst>
                                        </p:cTn>
                                        <p:tgtEl>
                                          <p:spTgt spid="35849"/>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68" dur="45" accel="50000">
                                          <p:stCondLst>
                                            <p:cond delay="455"/>
                                          </p:stCondLst>
                                        </p:cTn>
                                        <p:tgtEl>
                                          <p:spTgt spid="35849"/>
                                        </p:tgtEl>
                                        <p:attrNameLst>
                                          <p:attrName>ppt_y</p:attrName>
                                        </p:attrNameLst>
                                      </p:cBhvr>
                                      <p:tavLst>
                                        <p:tav tm="0">
                                          <p:val>
                                            <p:strVal val="ppt_y"/>
                                          </p:val>
                                        </p:tav>
                                        <p:tav tm="100000">
                                          <p:val>
                                            <p:strVal val="ppt_y+ppt_h"/>
                                          </p:val>
                                        </p:tav>
                                      </p:tavLst>
                                    </p:anim>
                                    <p:animScale>
                                      <p:cBhvr>
                                        <p:cTn id="169" dur="7">
                                          <p:stCondLst>
                                            <p:cond delay="155"/>
                                          </p:stCondLst>
                                        </p:cTn>
                                        <p:tgtEl>
                                          <p:spTgt spid="35849"/>
                                        </p:tgtEl>
                                      </p:cBhvr>
                                      <p:to x="100000" y="60000"/>
                                    </p:animScale>
                                    <p:animScale>
                                      <p:cBhvr>
                                        <p:cTn id="170" dur="42" decel="50000">
                                          <p:stCondLst>
                                            <p:cond delay="162"/>
                                          </p:stCondLst>
                                        </p:cTn>
                                        <p:tgtEl>
                                          <p:spTgt spid="35849"/>
                                        </p:tgtEl>
                                      </p:cBhvr>
                                      <p:to x="100000" y="100000"/>
                                    </p:animScale>
                                    <p:animScale>
                                      <p:cBhvr>
                                        <p:cTn id="171" dur="7">
                                          <p:stCondLst>
                                            <p:cond delay="328"/>
                                          </p:stCondLst>
                                        </p:cTn>
                                        <p:tgtEl>
                                          <p:spTgt spid="35849"/>
                                        </p:tgtEl>
                                      </p:cBhvr>
                                      <p:to x="100000" y="80000"/>
                                    </p:animScale>
                                    <p:animScale>
                                      <p:cBhvr>
                                        <p:cTn id="172" dur="42" decel="50000">
                                          <p:stCondLst>
                                            <p:cond delay="335"/>
                                          </p:stCondLst>
                                        </p:cTn>
                                        <p:tgtEl>
                                          <p:spTgt spid="35849"/>
                                        </p:tgtEl>
                                      </p:cBhvr>
                                      <p:to x="100000" y="100000"/>
                                    </p:animScale>
                                    <p:animScale>
                                      <p:cBhvr>
                                        <p:cTn id="173" dur="7">
                                          <p:stCondLst>
                                            <p:cond delay="411"/>
                                          </p:stCondLst>
                                        </p:cTn>
                                        <p:tgtEl>
                                          <p:spTgt spid="35849"/>
                                        </p:tgtEl>
                                      </p:cBhvr>
                                      <p:to x="100000" y="90000"/>
                                    </p:animScale>
                                    <p:animScale>
                                      <p:cBhvr>
                                        <p:cTn id="174" dur="42" decel="50000">
                                          <p:stCondLst>
                                            <p:cond delay="417"/>
                                          </p:stCondLst>
                                        </p:cTn>
                                        <p:tgtEl>
                                          <p:spTgt spid="35849"/>
                                        </p:tgtEl>
                                      </p:cBhvr>
                                      <p:to x="100000" y="100000"/>
                                    </p:animScale>
                                    <p:animScale>
                                      <p:cBhvr>
                                        <p:cTn id="175" dur="7">
                                          <p:stCondLst>
                                            <p:cond delay="452"/>
                                          </p:stCondLst>
                                        </p:cTn>
                                        <p:tgtEl>
                                          <p:spTgt spid="35849"/>
                                        </p:tgtEl>
                                      </p:cBhvr>
                                      <p:to x="100000" y="95000"/>
                                    </p:animScale>
                                    <p:animScale>
                                      <p:cBhvr>
                                        <p:cTn id="176" dur="42" decel="50000">
                                          <p:stCondLst>
                                            <p:cond delay="459"/>
                                          </p:stCondLst>
                                        </p:cTn>
                                        <p:tgtEl>
                                          <p:spTgt spid="35849"/>
                                        </p:tgtEl>
                                      </p:cBhvr>
                                      <p:to x="100000" y="100000"/>
                                    </p:animScale>
                                    <p:set>
                                      <p:cBhvr>
                                        <p:cTn id="177" dur="1" fill="hold">
                                          <p:stCondLst>
                                            <p:cond delay="499"/>
                                          </p:stCondLst>
                                        </p:cTn>
                                        <p:tgtEl>
                                          <p:spTgt spid="35849"/>
                                        </p:tgtEl>
                                        <p:attrNameLst>
                                          <p:attrName>style.visibility</p:attrName>
                                        </p:attrNameLst>
                                      </p:cBhvr>
                                      <p:to>
                                        <p:strVal val="hidden"/>
                                      </p:to>
                                    </p:set>
                                  </p:childTnLst>
                                </p:cTn>
                              </p:par>
                            </p:childTnLst>
                          </p:cTn>
                        </p:par>
                        <p:par>
                          <p:cTn id="178" fill="hold">
                            <p:stCondLst>
                              <p:cond delay="11500"/>
                            </p:stCondLst>
                            <p:childTnLst>
                              <p:par>
                                <p:cTn id="179" presetID="26" presetClass="exit" presetSubtype="0" fill="hold" nodeType="afterEffect">
                                  <p:stCondLst>
                                    <p:cond delay="0"/>
                                  </p:stCondLst>
                                  <p:childTnLst>
                                    <p:animEffect transition="out" filter="wipe(down)">
                                      <p:cBhvr>
                                        <p:cTn id="180" dur="45" accel="50000">
                                          <p:stCondLst>
                                            <p:cond delay="455"/>
                                          </p:stCondLst>
                                        </p:cTn>
                                        <p:tgtEl>
                                          <p:spTgt spid="35847">
                                            <p:txEl>
                                              <p:pRg st="0" end="0"/>
                                            </p:txEl>
                                          </p:spTgt>
                                        </p:tgtEl>
                                      </p:cBhvr>
                                    </p:animEffect>
                                    <p:anim calcmode="lin" valueType="num">
                                      <p:cBhvr>
                                        <p:cTn id="181" dur="456" tmFilter="0,0; 0.14,0.31; 0.43,0.73; 0.71,0.91; 1.0,1.0">
                                          <p:stCondLst>
                                            <p:cond delay="0"/>
                                          </p:stCondLst>
                                        </p:cTn>
                                        <p:tgtEl>
                                          <p:spTgt spid="35847">
                                            <p:txEl>
                                              <p:pRg st="0" end="0"/>
                                            </p:txEl>
                                          </p:spTgt>
                                        </p:tgtEl>
                                        <p:attrNameLst>
                                          <p:attrName>ppt_x</p:attrName>
                                        </p:attrNameLst>
                                      </p:cBhvr>
                                      <p:tavLst>
                                        <p:tav tm="0">
                                          <p:val>
                                            <p:strVal val="ppt_x"/>
                                          </p:val>
                                        </p:tav>
                                        <p:tav tm="100000">
                                          <p:val>
                                            <p:strVal val="#ppt_x+0.25"/>
                                          </p:val>
                                        </p:tav>
                                      </p:tavLst>
                                    </p:anim>
                                    <p:anim calcmode="lin" valueType="num">
                                      <p:cBhvr>
                                        <p:cTn id="182" dur="45">
                                          <p:stCondLst>
                                            <p:cond delay="456"/>
                                          </p:stCondLst>
                                        </p:cTn>
                                        <p:tgtEl>
                                          <p:spTgt spid="35847">
                                            <p:txEl>
                                              <p:pRg st="0" end="0"/>
                                            </p:txEl>
                                          </p:spTgt>
                                        </p:tgtEl>
                                        <p:attrNameLst>
                                          <p:attrName>ppt_x</p:attrName>
                                        </p:attrNameLst>
                                      </p:cBhvr>
                                      <p:tavLst>
                                        <p:tav tm="0">
                                          <p:val>
                                            <p:strVal val="ppt_x"/>
                                          </p:val>
                                        </p:tav>
                                        <p:tav tm="100000">
                                          <p:val>
                                            <p:strVal val="ppt_x"/>
                                          </p:val>
                                        </p:tav>
                                      </p:tavLst>
                                    </p:anim>
                                    <p:anim calcmode="lin" valueType="num">
                                      <p:cBhvr>
                                        <p:cTn id="183" dur="166" tmFilter="0.0,0.0;0.25,0.07;0.50,0.2;0.75,0.467;1.0,1.0">
                                          <p:stCondLst>
                                            <p:cond delay="0"/>
                                          </p:stCondLst>
                                        </p:cTn>
                                        <p:tgtEl>
                                          <p:spTgt spid="35847">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4" dur="166" tmFilter="0, 0; 0.125,0.2665; 0.25,0.4; 0.375,0.465; 0.5,0.5;  0.625,0.535; 0.75,0.6; 0.875,0.7335; 1,1">
                                          <p:stCondLst>
                                            <p:cond delay="166"/>
                                          </p:stCondLst>
                                        </p:cTn>
                                        <p:tgtEl>
                                          <p:spTgt spid="35847">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85" dur="83" tmFilter="0, 0; 0.125,0.2665; 0.25,0.4; 0.375,0.465; 0.5,0.5;  0.625,0.535; 0.75,0.6; 0.875,0.7335; 1,1">
                                          <p:stCondLst>
                                            <p:cond delay="331"/>
                                          </p:stCondLst>
                                        </p:cTn>
                                        <p:tgtEl>
                                          <p:spTgt spid="35847">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6" dur="41" tmFilter="0, 0; 0.125,0.2665; 0.25,0.4; 0.375,0.465; 0.5,0.5;  0.625,0.535; 0.75,0.6; 0.875,0.7335; 1,1">
                                          <p:stCondLst>
                                            <p:cond delay="414"/>
                                          </p:stCondLst>
                                        </p:cTn>
                                        <p:tgtEl>
                                          <p:spTgt spid="35847">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87" dur="45" accel="50000">
                                          <p:stCondLst>
                                            <p:cond delay="455"/>
                                          </p:stCondLst>
                                        </p:cTn>
                                        <p:tgtEl>
                                          <p:spTgt spid="35847">
                                            <p:txEl>
                                              <p:pRg st="0" end="0"/>
                                            </p:txEl>
                                          </p:spTgt>
                                        </p:tgtEl>
                                        <p:attrNameLst>
                                          <p:attrName>ppt_y</p:attrName>
                                        </p:attrNameLst>
                                      </p:cBhvr>
                                      <p:tavLst>
                                        <p:tav tm="0">
                                          <p:val>
                                            <p:strVal val="ppt_y"/>
                                          </p:val>
                                        </p:tav>
                                        <p:tav tm="100000">
                                          <p:val>
                                            <p:strVal val="ppt_y+ppt_h"/>
                                          </p:val>
                                        </p:tav>
                                      </p:tavLst>
                                    </p:anim>
                                    <p:animScale>
                                      <p:cBhvr>
                                        <p:cTn id="188" dur="7">
                                          <p:stCondLst>
                                            <p:cond delay="155"/>
                                          </p:stCondLst>
                                        </p:cTn>
                                        <p:tgtEl>
                                          <p:spTgt spid="35847">
                                            <p:txEl>
                                              <p:pRg st="0" end="0"/>
                                            </p:txEl>
                                          </p:spTgt>
                                        </p:tgtEl>
                                      </p:cBhvr>
                                      <p:to x="100000" y="60000"/>
                                    </p:animScale>
                                    <p:animScale>
                                      <p:cBhvr>
                                        <p:cTn id="189" dur="42" decel="50000">
                                          <p:stCondLst>
                                            <p:cond delay="162"/>
                                          </p:stCondLst>
                                        </p:cTn>
                                        <p:tgtEl>
                                          <p:spTgt spid="35847">
                                            <p:txEl>
                                              <p:pRg st="0" end="0"/>
                                            </p:txEl>
                                          </p:spTgt>
                                        </p:tgtEl>
                                      </p:cBhvr>
                                      <p:to x="100000" y="100000"/>
                                    </p:animScale>
                                    <p:animScale>
                                      <p:cBhvr>
                                        <p:cTn id="190" dur="7">
                                          <p:stCondLst>
                                            <p:cond delay="328"/>
                                          </p:stCondLst>
                                        </p:cTn>
                                        <p:tgtEl>
                                          <p:spTgt spid="35847">
                                            <p:txEl>
                                              <p:pRg st="0" end="0"/>
                                            </p:txEl>
                                          </p:spTgt>
                                        </p:tgtEl>
                                      </p:cBhvr>
                                      <p:to x="100000" y="80000"/>
                                    </p:animScale>
                                    <p:animScale>
                                      <p:cBhvr>
                                        <p:cTn id="191" dur="42" decel="50000">
                                          <p:stCondLst>
                                            <p:cond delay="335"/>
                                          </p:stCondLst>
                                        </p:cTn>
                                        <p:tgtEl>
                                          <p:spTgt spid="35847">
                                            <p:txEl>
                                              <p:pRg st="0" end="0"/>
                                            </p:txEl>
                                          </p:spTgt>
                                        </p:tgtEl>
                                      </p:cBhvr>
                                      <p:to x="100000" y="100000"/>
                                    </p:animScale>
                                    <p:animScale>
                                      <p:cBhvr>
                                        <p:cTn id="192" dur="7">
                                          <p:stCondLst>
                                            <p:cond delay="411"/>
                                          </p:stCondLst>
                                        </p:cTn>
                                        <p:tgtEl>
                                          <p:spTgt spid="35847">
                                            <p:txEl>
                                              <p:pRg st="0" end="0"/>
                                            </p:txEl>
                                          </p:spTgt>
                                        </p:tgtEl>
                                      </p:cBhvr>
                                      <p:to x="100000" y="90000"/>
                                    </p:animScale>
                                    <p:animScale>
                                      <p:cBhvr>
                                        <p:cTn id="193" dur="42" decel="50000">
                                          <p:stCondLst>
                                            <p:cond delay="417"/>
                                          </p:stCondLst>
                                        </p:cTn>
                                        <p:tgtEl>
                                          <p:spTgt spid="35847">
                                            <p:txEl>
                                              <p:pRg st="0" end="0"/>
                                            </p:txEl>
                                          </p:spTgt>
                                        </p:tgtEl>
                                      </p:cBhvr>
                                      <p:to x="100000" y="100000"/>
                                    </p:animScale>
                                    <p:animScale>
                                      <p:cBhvr>
                                        <p:cTn id="194" dur="7">
                                          <p:stCondLst>
                                            <p:cond delay="452"/>
                                          </p:stCondLst>
                                        </p:cTn>
                                        <p:tgtEl>
                                          <p:spTgt spid="35847">
                                            <p:txEl>
                                              <p:pRg st="0" end="0"/>
                                            </p:txEl>
                                          </p:spTgt>
                                        </p:tgtEl>
                                      </p:cBhvr>
                                      <p:to x="100000" y="95000"/>
                                    </p:animScale>
                                    <p:animScale>
                                      <p:cBhvr>
                                        <p:cTn id="195" dur="42" decel="50000">
                                          <p:stCondLst>
                                            <p:cond delay="459"/>
                                          </p:stCondLst>
                                        </p:cTn>
                                        <p:tgtEl>
                                          <p:spTgt spid="35847">
                                            <p:txEl>
                                              <p:pRg st="0" end="0"/>
                                            </p:txEl>
                                          </p:spTgt>
                                        </p:tgtEl>
                                      </p:cBhvr>
                                      <p:to x="100000" y="100000"/>
                                    </p:animScale>
                                    <p:set>
                                      <p:cBhvr>
                                        <p:cTn id="196" dur="1" fill="hold">
                                          <p:stCondLst>
                                            <p:cond delay="499"/>
                                          </p:stCondLst>
                                        </p:cTn>
                                        <p:tgtEl>
                                          <p:spTgt spid="35847">
                                            <p:txEl>
                                              <p:pRg st="0" end="0"/>
                                            </p:txEl>
                                          </p:spTgt>
                                        </p:tgtEl>
                                        <p:attrNameLst>
                                          <p:attrName>style.visibility</p:attrName>
                                        </p:attrNameLst>
                                      </p:cBhvr>
                                      <p:to>
                                        <p:strVal val="hidden"/>
                                      </p:to>
                                    </p:set>
                                  </p:childTnLst>
                                </p:cTn>
                              </p:par>
                            </p:childTnLst>
                          </p:cTn>
                        </p:par>
                        <p:par>
                          <p:cTn id="197" fill="hold">
                            <p:stCondLst>
                              <p:cond delay="12000"/>
                            </p:stCondLst>
                            <p:childTnLst>
                              <p:par>
                                <p:cTn id="198" presetID="26" presetClass="exit" presetSubtype="0" fill="hold" nodeType="afterEffect">
                                  <p:stCondLst>
                                    <p:cond delay="0"/>
                                  </p:stCondLst>
                                  <p:childTnLst>
                                    <p:animEffect transition="out" filter="wipe(down)">
                                      <p:cBhvr>
                                        <p:cTn id="199" dur="45" accel="50000">
                                          <p:stCondLst>
                                            <p:cond delay="455"/>
                                          </p:stCondLst>
                                        </p:cTn>
                                        <p:tgtEl>
                                          <p:spTgt spid="35847">
                                            <p:txEl>
                                              <p:pRg st="1" end="1"/>
                                            </p:txEl>
                                          </p:spTgt>
                                        </p:tgtEl>
                                      </p:cBhvr>
                                    </p:animEffect>
                                    <p:anim calcmode="lin" valueType="num">
                                      <p:cBhvr>
                                        <p:cTn id="200" dur="456" tmFilter="0,0; 0.14,0.31; 0.43,0.73; 0.71,0.91; 1.0,1.0">
                                          <p:stCondLst>
                                            <p:cond delay="0"/>
                                          </p:stCondLst>
                                        </p:cTn>
                                        <p:tgtEl>
                                          <p:spTgt spid="35847">
                                            <p:txEl>
                                              <p:pRg st="1" end="1"/>
                                            </p:txEl>
                                          </p:spTgt>
                                        </p:tgtEl>
                                        <p:attrNameLst>
                                          <p:attrName>ppt_x</p:attrName>
                                        </p:attrNameLst>
                                      </p:cBhvr>
                                      <p:tavLst>
                                        <p:tav tm="0">
                                          <p:val>
                                            <p:strVal val="ppt_x"/>
                                          </p:val>
                                        </p:tav>
                                        <p:tav tm="100000">
                                          <p:val>
                                            <p:strVal val="#ppt_x+0.25"/>
                                          </p:val>
                                        </p:tav>
                                      </p:tavLst>
                                    </p:anim>
                                    <p:anim calcmode="lin" valueType="num">
                                      <p:cBhvr>
                                        <p:cTn id="201" dur="45">
                                          <p:stCondLst>
                                            <p:cond delay="456"/>
                                          </p:stCondLst>
                                        </p:cTn>
                                        <p:tgtEl>
                                          <p:spTgt spid="35847">
                                            <p:txEl>
                                              <p:pRg st="1" end="1"/>
                                            </p:txEl>
                                          </p:spTgt>
                                        </p:tgtEl>
                                        <p:attrNameLst>
                                          <p:attrName>ppt_x</p:attrName>
                                        </p:attrNameLst>
                                      </p:cBhvr>
                                      <p:tavLst>
                                        <p:tav tm="0">
                                          <p:val>
                                            <p:strVal val="ppt_x"/>
                                          </p:val>
                                        </p:tav>
                                        <p:tav tm="100000">
                                          <p:val>
                                            <p:strVal val="ppt_x"/>
                                          </p:val>
                                        </p:tav>
                                      </p:tavLst>
                                    </p:anim>
                                    <p:anim calcmode="lin" valueType="num">
                                      <p:cBhvr>
                                        <p:cTn id="202" dur="166" tmFilter="0.0,0.0;0.25,0.07;0.50,0.2;0.75,0.467;1.0,1.0">
                                          <p:stCondLst>
                                            <p:cond delay="0"/>
                                          </p:stCondLst>
                                        </p:cTn>
                                        <p:tgtEl>
                                          <p:spTgt spid="35847">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03" dur="166" tmFilter="0, 0; 0.125,0.2665; 0.25,0.4; 0.375,0.465; 0.5,0.5;  0.625,0.535; 0.75,0.6; 0.875,0.7335; 1,1">
                                          <p:stCondLst>
                                            <p:cond delay="166"/>
                                          </p:stCondLst>
                                        </p:cTn>
                                        <p:tgtEl>
                                          <p:spTgt spid="35847">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04" dur="83" tmFilter="0, 0; 0.125,0.2665; 0.25,0.4; 0.375,0.465; 0.5,0.5;  0.625,0.535; 0.75,0.6; 0.875,0.7335; 1,1">
                                          <p:stCondLst>
                                            <p:cond delay="331"/>
                                          </p:stCondLst>
                                        </p:cTn>
                                        <p:tgtEl>
                                          <p:spTgt spid="35847">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5" dur="41" tmFilter="0, 0; 0.125,0.2665; 0.25,0.4; 0.375,0.465; 0.5,0.5;  0.625,0.535; 0.75,0.6; 0.875,0.7335; 1,1">
                                          <p:stCondLst>
                                            <p:cond delay="414"/>
                                          </p:stCondLst>
                                        </p:cTn>
                                        <p:tgtEl>
                                          <p:spTgt spid="35847">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06" dur="45" accel="50000">
                                          <p:stCondLst>
                                            <p:cond delay="455"/>
                                          </p:stCondLst>
                                        </p:cTn>
                                        <p:tgtEl>
                                          <p:spTgt spid="35847">
                                            <p:txEl>
                                              <p:pRg st="1" end="1"/>
                                            </p:txEl>
                                          </p:spTgt>
                                        </p:tgtEl>
                                        <p:attrNameLst>
                                          <p:attrName>ppt_y</p:attrName>
                                        </p:attrNameLst>
                                      </p:cBhvr>
                                      <p:tavLst>
                                        <p:tav tm="0">
                                          <p:val>
                                            <p:strVal val="ppt_y"/>
                                          </p:val>
                                        </p:tav>
                                        <p:tav tm="100000">
                                          <p:val>
                                            <p:strVal val="ppt_y+ppt_h"/>
                                          </p:val>
                                        </p:tav>
                                      </p:tavLst>
                                    </p:anim>
                                    <p:animScale>
                                      <p:cBhvr>
                                        <p:cTn id="207" dur="7">
                                          <p:stCondLst>
                                            <p:cond delay="155"/>
                                          </p:stCondLst>
                                        </p:cTn>
                                        <p:tgtEl>
                                          <p:spTgt spid="35847">
                                            <p:txEl>
                                              <p:pRg st="1" end="1"/>
                                            </p:txEl>
                                          </p:spTgt>
                                        </p:tgtEl>
                                      </p:cBhvr>
                                      <p:to x="100000" y="60000"/>
                                    </p:animScale>
                                    <p:animScale>
                                      <p:cBhvr>
                                        <p:cTn id="208" dur="42" decel="50000">
                                          <p:stCondLst>
                                            <p:cond delay="162"/>
                                          </p:stCondLst>
                                        </p:cTn>
                                        <p:tgtEl>
                                          <p:spTgt spid="35847">
                                            <p:txEl>
                                              <p:pRg st="1" end="1"/>
                                            </p:txEl>
                                          </p:spTgt>
                                        </p:tgtEl>
                                      </p:cBhvr>
                                      <p:to x="100000" y="100000"/>
                                    </p:animScale>
                                    <p:animScale>
                                      <p:cBhvr>
                                        <p:cTn id="209" dur="7">
                                          <p:stCondLst>
                                            <p:cond delay="328"/>
                                          </p:stCondLst>
                                        </p:cTn>
                                        <p:tgtEl>
                                          <p:spTgt spid="35847">
                                            <p:txEl>
                                              <p:pRg st="1" end="1"/>
                                            </p:txEl>
                                          </p:spTgt>
                                        </p:tgtEl>
                                      </p:cBhvr>
                                      <p:to x="100000" y="80000"/>
                                    </p:animScale>
                                    <p:animScale>
                                      <p:cBhvr>
                                        <p:cTn id="210" dur="42" decel="50000">
                                          <p:stCondLst>
                                            <p:cond delay="335"/>
                                          </p:stCondLst>
                                        </p:cTn>
                                        <p:tgtEl>
                                          <p:spTgt spid="35847">
                                            <p:txEl>
                                              <p:pRg st="1" end="1"/>
                                            </p:txEl>
                                          </p:spTgt>
                                        </p:tgtEl>
                                      </p:cBhvr>
                                      <p:to x="100000" y="100000"/>
                                    </p:animScale>
                                    <p:animScale>
                                      <p:cBhvr>
                                        <p:cTn id="211" dur="7">
                                          <p:stCondLst>
                                            <p:cond delay="411"/>
                                          </p:stCondLst>
                                        </p:cTn>
                                        <p:tgtEl>
                                          <p:spTgt spid="35847">
                                            <p:txEl>
                                              <p:pRg st="1" end="1"/>
                                            </p:txEl>
                                          </p:spTgt>
                                        </p:tgtEl>
                                      </p:cBhvr>
                                      <p:to x="100000" y="90000"/>
                                    </p:animScale>
                                    <p:animScale>
                                      <p:cBhvr>
                                        <p:cTn id="212" dur="42" decel="50000">
                                          <p:stCondLst>
                                            <p:cond delay="417"/>
                                          </p:stCondLst>
                                        </p:cTn>
                                        <p:tgtEl>
                                          <p:spTgt spid="35847">
                                            <p:txEl>
                                              <p:pRg st="1" end="1"/>
                                            </p:txEl>
                                          </p:spTgt>
                                        </p:tgtEl>
                                      </p:cBhvr>
                                      <p:to x="100000" y="100000"/>
                                    </p:animScale>
                                    <p:animScale>
                                      <p:cBhvr>
                                        <p:cTn id="213" dur="7">
                                          <p:stCondLst>
                                            <p:cond delay="452"/>
                                          </p:stCondLst>
                                        </p:cTn>
                                        <p:tgtEl>
                                          <p:spTgt spid="35847">
                                            <p:txEl>
                                              <p:pRg st="1" end="1"/>
                                            </p:txEl>
                                          </p:spTgt>
                                        </p:tgtEl>
                                      </p:cBhvr>
                                      <p:to x="100000" y="95000"/>
                                    </p:animScale>
                                    <p:animScale>
                                      <p:cBhvr>
                                        <p:cTn id="214" dur="42" decel="50000">
                                          <p:stCondLst>
                                            <p:cond delay="459"/>
                                          </p:stCondLst>
                                        </p:cTn>
                                        <p:tgtEl>
                                          <p:spTgt spid="35847">
                                            <p:txEl>
                                              <p:pRg st="1" end="1"/>
                                            </p:txEl>
                                          </p:spTgt>
                                        </p:tgtEl>
                                      </p:cBhvr>
                                      <p:to x="100000" y="100000"/>
                                    </p:animScale>
                                    <p:set>
                                      <p:cBhvr>
                                        <p:cTn id="215" dur="1" fill="hold">
                                          <p:stCondLst>
                                            <p:cond delay="499"/>
                                          </p:stCondLst>
                                        </p:cTn>
                                        <p:tgtEl>
                                          <p:spTgt spid="35847">
                                            <p:txEl>
                                              <p:pRg st="1" end="1"/>
                                            </p:txEl>
                                          </p:spTgt>
                                        </p:tgtEl>
                                        <p:attrNameLst>
                                          <p:attrName>style.visibility</p:attrName>
                                        </p:attrNameLst>
                                      </p:cBhvr>
                                      <p:to>
                                        <p:strVal val="hidden"/>
                                      </p:to>
                                    </p:set>
                                  </p:childTnLst>
                                </p:cTn>
                              </p:par>
                            </p:childTnLst>
                          </p:cTn>
                        </p:par>
                        <p:par>
                          <p:cTn id="216" fill="hold">
                            <p:stCondLst>
                              <p:cond delay="12500"/>
                            </p:stCondLst>
                            <p:childTnLst>
                              <p:par>
                                <p:cTn id="217" presetID="26" presetClass="exit" presetSubtype="0" fill="hold" nodeType="afterEffect">
                                  <p:stCondLst>
                                    <p:cond delay="0"/>
                                  </p:stCondLst>
                                  <p:childTnLst>
                                    <p:animEffect transition="out" filter="wipe(down)">
                                      <p:cBhvr>
                                        <p:cTn id="218" dur="45" accel="50000">
                                          <p:stCondLst>
                                            <p:cond delay="455"/>
                                          </p:stCondLst>
                                        </p:cTn>
                                        <p:tgtEl>
                                          <p:spTgt spid="35847">
                                            <p:txEl>
                                              <p:pRg st="2" end="2"/>
                                            </p:txEl>
                                          </p:spTgt>
                                        </p:tgtEl>
                                      </p:cBhvr>
                                    </p:animEffect>
                                    <p:anim calcmode="lin" valueType="num">
                                      <p:cBhvr>
                                        <p:cTn id="219" dur="456" tmFilter="0,0; 0.14,0.31; 0.43,0.73; 0.71,0.91; 1.0,1.0">
                                          <p:stCondLst>
                                            <p:cond delay="0"/>
                                          </p:stCondLst>
                                        </p:cTn>
                                        <p:tgtEl>
                                          <p:spTgt spid="35847">
                                            <p:txEl>
                                              <p:pRg st="2" end="2"/>
                                            </p:txEl>
                                          </p:spTgt>
                                        </p:tgtEl>
                                        <p:attrNameLst>
                                          <p:attrName>ppt_x</p:attrName>
                                        </p:attrNameLst>
                                      </p:cBhvr>
                                      <p:tavLst>
                                        <p:tav tm="0">
                                          <p:val>
                                            <p:strVal val="ppt_x"/>
                                          </p:val>
                                        </p:tav>
                                        <p:tav tm="100000">
                                          <p:val>
                                            <p:strVal val="#ppt_x+0.25"/>
                                          </p:val>
                                        </p:tav>
                                      </p:tavLst>
                                    </p:anim>
                                    <p:anim calcmode="lin" valueType="num">
                                      <p:cBhvr>
                                        <p:cTn id="220" dur="45">
                                          <p:stCondLst>
                                            <p:cond delay="456"/>
                                          </p:stCondLst>
                                        </p:cTn>
                                        <p:tgtEl>
                                          <p:spTgt spid="35847">
                                            <p:txEl>
                                              <p:pRg st="2" end="2"/>
                                            </p:txEl>
                                          </p:spTgt>
                                        </p:tgtEl>
                                        <p:attrNameLst>
                                          <p:attrName>ppt_x</p:attrName>
                                        </p:attrNameLst>
                                      </p:cBhvr>
                                      <p:tavLst>
                                        <p:tav tm="0">
                                          <p:val>
                                            <p:strVal val="ppt_x"/>
                                          </p:val>
                                        </p:tav>
                                        <p:tav tm="100000">
                                          <p:val>
                                            <p:strVal val="ppt_x"/>
                                          </p:val>
                                        </p:tav>
                                      </p:tavLst>
                                    </p:anim>
                                    <p:anim calcmode="lin" valueType="num">
                                      <p:cBhvr>
                                        <p:cTn id="221" dur="166" tmFilter="0.0,0.0;0.25,0.07;0.50,0.2;0.75,0.467;1.0,1.0">
                                          <p:stCondLst>
                                            <p:cond delay="0"/>
                                          </p:stCondLst>
                                        </p:cTn>
                                        <p:tgtEl>
                                          <p:spTgt spid="35847">
                                            <p:txEl>
                                              <p:pRg st="2" end="2"/>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22" dur="166" tmFilter="0, 0; 0.125,0.2665; 0.25,0.4; 0.375,0.465; 0.5,0.5;  0.625,0.535; 0.75,0.6; 0.875,0.7335; 1,1">
                                          <p:stCondLst>
                                            <p:cond delay="166"/>
                                          </p:stCondLst>
                                        </p:cTn>
                                        <p:tgtEl>
                                          <p:spTgt spid="35847">
                                            <p:txEl>
                                              <p:pRg st="2" end="2"/>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3" dur="83" tmFilter="0, 0; 0.125,0.2665; 0.25,0.4; 0.375,0.465; 0.5,0.5;  0.625,0.535; 0.75,0.6; 0.875,0.7335; 1,1">
                                          <p:stCondLst>
                                            <p:cond delay="331"/>
                                          </p:stCondLst>
                                        </p:cTn>
                                        <p:tgtEl>
                                          <p:spTgt spid="35847">
                                            <p:txEl>
                                              <p:pRg st="2" end="2"/>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24" dur="41" tmFilter="0, 0; 0.125,0.2665; 0.25,0.4; 0.375,0.465; 0.5,0.5;  0.625,0.535; 0.75,0.6; 0.875,0.7335; 1,1">
                                          <p:stCondLst>
                                            <p:cond delay="414"/>
                                          </p:stCondLst>
                                        </p:cTn>
                                        <p:tgtEl>
                                          <p:spTgt spid="35847">
                                            <p:txEl>
                                              <p:pRg st="2" end="2"/>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25" dur="45" accel="50000">
                                          <p:stCondLst>
                                            <p:cond delay="455"/>
                                          </p:stCondLst>
                                        </p:cTn>
                                        <p:tgtEl>
                                          <p:spTgt spid="35847">
                                            <p:txEl>
                                              <p:pRg st="2" end="2"/>
                                            </p:txEl>
                                          </p:spTgt>
                                        </p:tgtEl>
                                        <p:attrNameLst>
                                          <p:attrName>ppt_y</p:attrName>
                                        </p:attrNameLst>
                                      </p:cBhvr>
                                      <p:tavLst>
                                        <p:tav tm="0">
                                          <p:val>
                                            <p:strVal val="ppt_y"/>
                                          </p:val>
                                        </p:tav>
                                        <p:tav tm="100000">
                                          <p:val>
                                            <p:strVal val="ppt_y+ppt_h"/>
                                          </p:val>
                                        </p:tav>
                                      </p:tavLst>
                                    </p:anim>
                                    <p:animScale>
                                      <p:cBhvr>
                                        <p:cTn id="226" dur="7">
                                          <p:stCondLst>
                                            <p:cond delay="155"/>
                                          </p:stCondLst>
                                        </p:cTn>
                                        <p:tgtEl>
                                          <p:spTgt spid="35847">
                                            <p:txEl>
                                              <p:pRg st="2" end="2"/>
                                            </p:txEl>
                                          </p:spTgt>
                                        </p:tgtEl>
                                      </p:cBhvr>
                                      <p:to x="100000" y="60000"/>
                                    </p:animScale>
                                    <p:animScale>
                                      <p:cBhvr>
                                        <p:cTn id="227" dur="42" decel="50000">
                                          <p:stCondLst>
                                            <p:cond delay="162"/>
                                          </p:stCondLst>
                                        </p:cTn>
                                        <p:tgtEl>
                                          <p:spTgt spid="35847">
                                            <p:txEl>
                                              <p:pRg st="2" end="2"/>
                                            </p:txEl>
                                          </p:spTgt>
                                        </p:tgtEl>
                                      </p:cBhvr>
                                      <p:to x="100000" y="100000"/>
                                    </p:animScale>
                                    <p:animScale>
                                      <p:cBhvr>
                                        <p:cTn id="228" dur="7">
                                          <p:stCondLst>
                                            <p:cond delay="328"/>
                                          </p:stCondLst>
                                        </p:cTn>
                                        <p:tgtEl>
                                          <p:spTgt spid="35847">
                                            <p:txEl>
                                              <p:pRg st="2" end="2"/>
                                            </p:txEl>
                                          </p:spTgt>
                                        </p:tgtEl>
                                      </p:cBhvr>
                                      <p:to x="100000" y="80000"/>
                                    </p:animScale>
                                    <p:animScale>
                                      <p:cBhvr>
                                        <p:cTn id="229" dur="42" decel="50000">
                                          <p:stCondLst>
                                            <p:cond delay="335"/>
                                          </p:stCondLst>
                                        </p:cTn>
                                        <p:tgtEl>
                                          <p:spTgt spid="35847">
                                            <p:txEl>
                                              <p:pRg st="2" end="2"/>
                                            </p:txEl>
                                          </p:spTgt>
                                        </p:tgtEl>
                                      </p:cBhvr>
                                      <p:to x="100000" y="100000"/>
                                    </p:animScale>
                                    <p:animScale>
                                      <p:cBhvr>
                                        <p:cTn id="230" dur="7">
                                          <p:stCondLst>
                                            <p:cond delay="411"/>
                                          </p:stCondLst>
                                        </p:cTn>
                                        <p:tgtEl>
                                          <p:spTgt spid="35847">
                                            <p:txEl>
                                              <p:pRg st="2" end="2"/>
                                            </p:txEl>
                                          </p:spTgt>
                                        </p:tgtEl>
                                      </p:cBhvr>
                                      <p:to x="100000" y="90000"/>
                                    </p:animScale>
                                    <p:animScale>
                                      <p:cBhvr>
                                        <p:cTn id="231" dur="42" decel="50000">
                                          <p:stCondLst>
                                            <p:cond delay="417"/>
                                          </p:stCondLst>
                                        </p:cTn>
                                        <p:tgtEl>
                                          <p:spTgt spid="35847">
                                            <p:txEl>
                                              <p:pRg st="2" end="2"/>
                                            </p:txEl>
                                          </p:spTgt>
                                        </p:tgtEl>
                                      </p:cBhvr>
                                      <p:to x="100000" y="100000"/>
                                    </p:animScale>
                                    <p:animScale>
                                      <p:cBhvr>
                                        <p:cTn id="232" dur="7">
                                          <p:stCondLst>
                                            <p:cond delay="452"/>
                                          </p:stCondLst>
                                        </p:cTn>
                                        <p:tgtEl>
                                          <p:spTgt spid="35847">
                                            <p:txEl>
                                              <p:pRg st="2" end="2"/>
                                            </p:txEl>
                                          </p:spTgt>
                                        </p:tgtEl>
                                      </p:cBhvr>
                                      <p:to x="100000" y="95000"/>
                                    </p:animScale>
                                    <p:animScale>
                                      <p:cBhvr>
                                        <p:cTn id="233" dur="42" decel="50000">
                                          <p:stCondLst>
                                            <p:cond delay="459"/>
                                          </p:stCondLst>
                                        </p:cTn>
                                        <p:tgtEl>
                                          <p:spTgt spid="35847">
                                            <p:txEl>
                                              <p:pRg st="2" end="2"/>
                                            </p:txEl>
                                          </p:spTgt>
                                        </p:tgtEl>
                                      </p:cBhvr>
                                      <p:to x="100000" y="100000"/>
                                    </p:animScale>
                                    <p:set>
                                      <p:cBhvr>
                                        <p:cTn id="234" dur="1" fill="hold">
                                          <p:stCondLst>
                                            <p:cond delay="499"/>
                                          </p:stCondLst>
                                        </p:cTn>
                                        <p:tgtEl>
                                          <p:spTgt spid="35847">
                                            <p:txEl>
                                              <p:pRg st="2" end="2"/>
                                            </p:txEl>
                                          </p:spTgt>
                                        </p:tgtEl>
                                        <p:attrNameLst>
                                          <p:attrName>style.visibility</p:attrName>
                                        </p:attrNameLst>
                                      </p:cBhvr>
                                      <p:to>
                                        <p:strVal val="hidden"/>
                                      </p:to>
                                    </p:set>
                                  </p:childTnLst>
                                </p:cTn>
                              </p:par>
                            </p:childTnLst>
                          </p:cTn>
                        </p:par>
                        <p:par>
                          <p:cTn id="235" fill="hold">
                            <p:stCondLst>
                              <p:cond delay="13000"/>
                            </p:stCondLst>
                            <p:childTnLst>
                              <p:par>
                                <p:cTn id="236" presetID="26" presetClass="exit" presetSubtype="0" fill="hold" nodeType="afterEffect">
                                  <p:stCondLst>
                                    <p:cond delay="0"/>
                                  </p:stCondLst>
                                  <p:childTnLst>
                                    <p:animEffect transition="out" filter="wipe(down)">
                                      <p:cBhvr>
                                        <p:cTn id="237" dur="45" accel="50000">
                                          <p:stCondLst>
                                            <p:cond delay="455"/>
                                          </p:stCondLst>
                                        </p:cTn>
                                        <p:tgtEl>
                                          <p:spTgt spid="35847">
                                            <p:txEl>
                                              <p:pRg st="3" end="3"/>
                                            </p:txEl>
                                          </p:spTgt>
                                        </p:tgtEl>
                                      </p:cBhvr>
                                    </p:animEffect>
                                    <p:anim calcmode="lin" valueType="num">
                                      <p:cBhvr>
                                        <p:cTn id="238" dur="456" tmFilter="0,0; 0.14,0.31; 0.43,0.73; 0.71,0.91; 1.0,1.0">
                                          <p:stCondLst>
                                            <p:cond delay="0"/>
                                          </p:stCondLst>
                                        </p:cTn>
                                        <p:tgtEl>
                                          <p:spTgt spid="35847">
                                            <p:txEl>
                                              <p:pRg st="3" end="3"/>
                                            </p:txEl>
                                          </p:spTgt>
                                        </p:tgtEl>
                                        <p:attrNameLst>
                                          <p:attrName>ppt_x</p:attrName>
                                        </p:attrNameLst>
                                      </p:cBhvr>
                                      <p:tavLst>
                                        <p:tav tm="0">
                                          <p:val>
                                            <p:strVal val="ppt_x"/>
                                          </p:val>
                                        </p:tav>
                                        <p:tav tm="100000">
                                          <p:val>
                                            <p:strVal val="#ppt_x+0.25"/>
                                          </p:val>
                                        </p:tav>
                                      </p:tavLst>
                                    </p:anim>
                                    <p:anim calcmode="lin" valueType="num">
                                      <p:cBhvr>
                                        <p:cTn id="239" dur="45">
                                          <p:stCondLst>
                                            <p:cond delay="456"/>
                                          </p:stCondLst>
                                        </p:cTn>
                                        <p:tgtEl>
                                          <p:spTgt spid="35847">
                                            <p:txEl>
                                              <p:pRg st="3" end="3"/>
                                            </p:txEl>
                                          </p:spTgt>
                                        </p:tgtEl>
                                        <p:attrNameLst>
                                          <p:attrName>ppt_x</p:attrName>
                                        </p:attrNameLst>
                                      </p:cBhvr>
                                      <p:tavLst>
                                        <p:tav tm="0">
                                          <p:val>
                                            <p:strVal val="ppt_x"/>
                                          </p:val>
                                        </p:tav>
                                        <p:tav tm="100000">
                                          <p:val>
                                            <p:strVal val="ppt_x"/>
                                          </p:val>
                                        </p:tav>
                                      </p:tavLst>
                                    </p:anim>
                                    <p:anim calcmode="lin" valueType="num">
                                      <p:cBhvr>
                                        <p:cTn id="240" dur="166" tmFilter="0.0,0.0;0.25,0.07;0.50,0.2;0.75,0.467;1.0,1.0">
                                          <p:stCondLst>
                                            <p:cond delay="0"/>
                                          </p:stCondLst>
                                        </p:cTn>
                                        <p:tgtEl>
                                          <p:spTgt spid="35847">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41" dur="166" tmFilter="0, 0; 0.125,0.2665; 0.25,0.4; 0.375,0.465; 0.5,0.5;  0.625,0.535; 0.75,0.6; 0.875,0.7335; 1,1">
                                          <p:stCondLst>
                                            <p:cond delay="166"/>
                                          </p:stCondLst>
                                        </p:cTn>
                                        <p:tgtEl>
                                          <p:spTgt spid="35847">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42" dur="83" tmFilter="0, 0; 0.125,0.2665; 0.25,0.4; 0.375,0.465; 0.5,0.5;  0.625,0.535; 0.75,0.6; 0.875,0.7335; 1,1">
                                          <p:stCondLst>
                                            <p:cond delay="331"/>
                                          </p:stCondLst>
                                        </p:cTn>
                                        <p:tgtEl>
                                          <p:spTgt spid="35847">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43" dur="41" tmFilter="0, 0; 0.125,0.2665; 0.25,0.4; 0.375,0.465; 0.5,0.5;  0.625,0.535; 0.75,0.6; 0.875,0.7335; 1,1">
                                          <p:stCondLst>
                                            <p:cond delay="414"/>
                                          </p:stCondLst>
                                        </p:cTn>
                                        <p:tgtEl>
                                          <p:spTgt spid="35847">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4" dur="45" accel="50000">
                                          <p:stCondLst>
                                            <p:cond delay="455"/>
                                          </p:stCondLst>
                                        </p:cTn>
                                        <p:tgtEl>
                                          <p:spTgt spid="35847">
                                            <p:txEl>
                                              <p:pRg st="3" end="3"/>
                                            </p:txEl>
                                          </p:spTgt>
                                        </p:tgtEl>
                                        <p:attrNameLst>
                                          <p:attrName>ppt_y</p:attrName>
                                        </p:attrNameLst>
                                      </p:cBhvr>
                                      <p:tavLst>
                                        <p:tav tm="0">
                                          <p:val>
                                            <p:strVal val="ppt_y"/>
                                          </p:val>
                                        </p:tav>
                                        <p:tav tm="100000">
                                          <p:val>
                                            <p:strVal val="ppt_y+ppt_h"/>
                                          </p:val>
                                        </p:tav>
                                      </p:tavLst>
                                    </p:anim>
                                    <p:animScale>
                                      <p:cBhvr>
                                        <p:cTn id="245" dur="7">
                                          <p:stCondLst>
                                            <p:cond delay="155"/>
                                          </p:stCondLst>
                                        </p:cTn>
                                        <p:tgtEl>
                                          <p:spTgt spid="35847">
                                            <p:txEl>
                                              <p:pRg st="3" end="3"/>
                                            </p:txEl>
                                          </p:spTgt>
                                        </p:tgtEl>
                                      </p:cBhvr>
                                      <p:to x="100000" y="60000"/>
                                    </p:animScale>
                                    <p:animScale>
                                      <p:cBhvr>
                                        <p:cTn id="246" dur="42" decel="50000">
                                          <p:stCondLst>
                                            <p:cond delay="162"/>
                                          </p:stCondLst>
                                        </p:cTn>
                                        <p:tgtEl>
                                          <p:spTgt spid="35847">
                                            <p:txEl>
                                              <p:pRg st="3" end="3"/>
                                            </p:txEl>
                                          </p:spTgt>
                                        </p:tgtEl>
                                      </p:cBhvr>
                                      <p:to x="100000" y="100000"/>
                                    </p:animScale>
                                    <p:animScale>
                                      <p:cBhvr>
                                        <p:cTn id="247" dur="7">
                                          <p:stCondLst>
                                            <p:cond delay="328"/>
                                          </p:stCondLst>
                                        </p:cTn>
                                        <p:tgtEl>
                                          <p:spTgt spid="35847">
                                            <p:txEl>
                                              <p:pRg st="3" end="3"/>
                                            </p:txEl>
                                          </p:spTgt>
                                        </p:tgtEl>
                                      </p:cBhvr>
                                      <p:to x="100000" y="80000"/>
                                    </p:animScale>
                                    <p:animScale>
                                      <p:cBhvr>
                                        <p:cTn id="248" dur="42" decel="50000">
                                          <p:stCondLst>
                                            <p:cond delay="335"/>
                                          </p:stCondLst>
                                        </p:cTn>
                                        <p:tgtEl>
                                          <p:spTgt spid="35847">
                                            <p:txEl>
                                              <p:pRg st="3" end="3"/>
                                            </p:txEl>
                                          </p:spTgt>
                                        </p:tgtEl>
                                      </p:cBhvr>
                                      <p:to x="100000" y="100000"/>
                                    </p:animScale>
                                    <p:animScale>
                                      <p:cBhvr>
                                        <p:cTn id="249" dur="7">
                                          <p:stCondLst>
                                            <p:cond delay="411"/>
                                          </p:stCondLst>
                                        </p:cTn>
                                        <p:tgtEl>
                                          <p:spTgt spid="35847">
                                            <p:txEl>
                                              <p:pRg st="3" end="3"/>
                                            </p:txEl>
                                          </p:spTgt>
                                        </p:tgtEl>
                                      </p:cBhvr>
                                      <p:to x="100000" y="90000"/>
                                    </p:animScale>
                                    <p:animScale>
                                      <p:cBhvr>
                                        <p:cTn id="250" dur="42" decel="50000">
                                          <p:stCondLst>
                                            <p:cond delay="417"/>
                                          </p:stCondLst>
                                        </p:cTn>
                                        <p:tgtEl>
                                          <p:spTgt spid="35847">
                                            <p:txEl>
                                              <p:pRg st="3" end="3"/>
                                            </p:txEl>
                                          </p:spTgt>
                                        </p:tgtEl>
                                      </p:cBhvr>
                                      <p:to x="100000" y="100000"/>
                                    </p:animScale>
                                    <p:animScale>
                                      <p:cBhvr>
                                        <p:cTn id="251" dur="7">
                                          <p:stCondLst>
                                            <p:cond delay="452"/>
                                          </p:stCondLst>
                                        </p:cTn>
                                        <p:tgtEl>
                                          <p:spTgt spid="35847">
                                            <p:txEl>
                                              <p:pRg st="3" end="3"/>
                                            </p:txEl>
                                          </p:spTgt>
                                        </p:tgtEl>
                                      </p:cBhvr>
                                      <p:to x="100000" y="95000"/>
                                    </p:animScale>
                                    <p:animScale>
                                      <p:cBhvr>
                                        <p:cTn id="252" dur="42" decel="50000">
                                          <p:stCondLst>
                                            <p:cond delay="459"/>
                                          </p:stCondLst>
                                        </p:cTn>
                                        <p:tgtEl>
                                          <p:spTgt spid="35847">
                                            <p:txEl>
                                              <p:pRg st="3" end="3"/>
                                            </p:txEl>
                                          </p:spTgt>
                                        </p:tgtEl>
                                      </p:cBhvr>
                                      <p:to x="100000" y="100000"/>
                                    </p:animScale>
                                    <p:set>
                                      <p:cBhvr>
                                        <p:cTn id="253" dur="1" fill="hold">
                                          <p:stCondLst>
                                            <p:cond delay="499"/>
                                          </p:stCondLst>
                                        </p:cTn>
                                        <p:tgtEl>
                                          <p:spTgt spid="3584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P spid="35844" grpId="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a:xfrm>
            <a:off x="684213" y="333375"/>
            <a:ext cx="7772400" cy="1143000"/>
          </a:xfrm>
        </p:spPr>
        <p:txBody>
          <a:bodyPr/>
          <a:lstStyle/>
          <a:p>
            <a:r>
              <a:rPr lang="it-IT" sz="6000" b="1">
                <a:solidFill>
                  <a:srgbClr val="FF0000"/>
                </a:solidFill>
                <a:latin typeface="Monotype Corsiva" pitchFamily="66" charset="0"/>
              </a:rPr>
              <a:t>FUNGHI E CONSERVE</a:t>
            </a:r>
          </a:p>
        </p:txBody>
      </p:sp>
      <p:sp>
        <p:nvSpPr>
          <p:cNvPr id="37895" name="Rectangle 7"/>
          <p:cNvSpPr>
            <a:spLocks noGrp="1" noChangeArrowheads="1"/>
          </p:cNvSpPr>
          <p:nvPr>
            <p:ph type="body" sz="half" idx="3"/>
          </p:nvPr>
        </p:nvSpPr>
        <p:spPr>
          <a:xfrm>
            <a:off x="611188" y="4437063"/>
            <a:ext cx="7772400" cy="1981200"/>
          </a:xfrm>
        </p:spPr>
        <p:txBody>
          <a:bodyPr/>
          <a:lstStyle/>
          <a:p>
            <a:pPr algn="ctr"/>
            <a:r>
              <a:rPr lang="it-IT" b="1">
                <a:latin typeface="Monotype Corsiva" pitchFamily="66" charset="0"/>
              </a:rPr>
              <a:t>Funghi essiccati</a:t>
            </a:r>
          </a:p>
          <a:p>
            <a:pPr algn="ctr"/>
            <a:r>
              <a:rPr lang="it-IT" b="1">
                <a:latin typeface="Monotype Corsiva" pitchFamily="66" charset="0"/>
              </a:rPr>
              <a:t>Funghi Porcini sott’ olio</a:t>
            </a:r>
          </a:p>
          <a:p>
            <a:pPr algn="ctr"/>
            <a:r>
              <a:rPr lang="it-IT" b="1">
                <a:latin typeface="Monotype Corsiva" pitchFamily="66" charset="0"/>
              </a:rPr>
              <a:t>Tartufi d’ Abruzzo</a:t>
            </a:r>
          </a:p>
        </p:txBody>
      </p:sp>
      <p:pic>
        <p:nvPicPr>
          <p:cNvPr id="37896" name="Picture 8" descr="funghi porcini"/>
          <p:cNvPicPr>
            <a:picLocks noGrp="1" noChangeAspect="1" noChangeArrowheads="1"/>
          </p:cNvPicPr>
          <p:nvPr>
            <p:ph sz="quarter" idx="1"/>
          </p:nvPr>
        </p:nvPicPr>
        <p:blipFill>
          <a:blip r:embed="rId2"/>
          <a:srcRect/>
          <a:stretch>
            <a:fillRect/>
          </a:stretch>
        </p:blipFill>
        <p:spPr>
          <a:xfrm>
            <a:off x="1104900" y="1700213"/>
            <a:ext cx="3179763" cy="2376487"/>
          </a:xfrm>
          <a:noFill/>
          <a:ln/>
        </p:spPr>
      </p:pic>
      <p:pic>
        <p:nvPicPr>
          <p:cNvPr id="37899" name="Picture 11" descr="0000001065_0003)%20tartufi1-scorzone"/>
          <p:cNvPicPr>
            <a:picLocks noGrp="1" noChangeAspect="1" noChangeArrowheads="1"/>
          </p:cNvPicPr>
          <p:nvPr>
            <p:ph sz="quarter" idx="2"/>
          </p:nvPr>
        </p:nvPicPr>
        <p:blipFill>
          <a:blip r:embed="rId3"/>
          <a:srcRect/>
          <a:stretch>
            <a:fillRect/>
          </a:stretch>
        </p:blipFill>
        <p:spPr>
          <a:xfrm>
            <a:off x="5292725" y="1700213"/>
            <a:ext cx="2735263" cy="2449512"/>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7892"/>
                                        </p:tgtEl>
                                        <p:attrNameLst>
                                          <p:attrName>style.visibility</p:attrName>
                                        </p:attrNameLst>
                                      </p:cBhvr>
                                      <p:to>
                                        <p:strVal val="visible"/>
                                      </p:to>
                                    </p:set>
                                    <p:animScale>
                                      <p:cBhvr>
                                        <p:cTn id="7" dur="1000" decel="50000" fill="hold">
                                          <p:stCondLst>
                                            <p:cond delay="0"/>
                                          </p:stCondLst>
                                        </p:cTn>
                                        <p:tgtEl>
                                          <p:spTgt spid="378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7892"/>
                                        </p:tgtEl>
                                        <p:attrNameLst>
                                          <p:attrName>ppt_x</p:attrName>
                                          <p:attrName>ppt_y</p:attrName>
                                        </p:attrNameLst>
                                      </p:cBhvr>
                                    </p:animMotion>
                                    <p:animEffect transition="in" filter="fade">
                                      <p:cBhvr>
                                        <p:cTn id="9" dur="1000"/>
                                        <p:tgtEl>
                                          <p:spTgt spid="37892"/>
                                        </p:tgtEl>
                                      </p:cBhvr>
                                    </p:animEffect>
                                  </p:childTnLst>
                                </p:cTn>
                              </p:par>
                            </p:childTnLst>
                          </p:cTn>
                        </p:par>
                        <p:par>
                          <p:cTn id="10" fill="hold">
                            <p:stCondLst>
                              <p:cond delay="1000"/>
                            </p:stCondLst>
                            <p:childTnLst>
                              <p:par>
                                <p:cTn id="11" presetID="52" presetClass="entr" presetSubtype="0" fill="hold" nodeType="afterEffect">
                                  <p:stCondLst>
                                    <p:cond delay="0"/>
                                  </p:stCondLst>
                                  <p:childTnLst>
                                    <p:set>
                                      <p:cBhvr>
                                        <p:cTn id="12" dur="1" fill="hold">
                                          <p:stCondLst>
                                            <p:cond delay="0"/>
                                          </p:stCondLst>
                                        </p:cTn>
                                        <p:tgtEl>
                                          <p:spTgt spid="37896"/>
                                        </p:tgtEl>
                                        <p:attrNameLst>
                                          <p:attrName>style.visibility</p:attrName>
                                        </p:attrNameLst>
                                      </p:cBhvr>
                                      <p:to>
                                        <p:strVal val="visible"/>
                                      </p:to>
                                    </p:set>
                                    <p:animScale>
                                      <p:cBhvr>
                                        <p:cTn id="13" dur="1000" decel="50000" fill="hold">
                                          <p:stCondLst>
                                            <p:cond delay="0"/>
                                          </p:stCondLst>
                                        </p:cTn>
                                        <p:tgtEl>
                                          <p:spTgt spid="378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7896"/>
                                        </p:tgtEl>
                                        <p:attrNameLst>
                                          <p:attrName>ppt_x</p:attrName>
                                          <p:attrName>ppt_y</p:attrName>
                                        </p:attrNameLst>
                                      </p:cBhvr>
                                    </p:animMotion>
                                    <p:animEffect transition="in" filter="fade">
                                      <p:cBhvr>
                                        <p:cTn id="15" dur="1000"/>
                                        <p:tgtEl>
                                          <p:spTgt spid="37896"/>
                                        </p:tgtEl>
                                      </p:cBhvr>
                                    </p:animEffect>
                                  </p:childTnLst>
                                </p:cTn>
                              </p:par>
                            </p:childTnLst>
                          </p:cTn>
                        </p:par>
                        <p:par>
                          <p:cTn id="16" fill="hold">
                            <p:stCondLst>
                              <p:cond delay="2000"/>
                            </p:stCondLst>
                            <p:childTnLst>
                              <p:par>
                                <p:cTn id="17" presetID="52" presetClass="entr" presetSubtype="0" fill="hold" nodeType="afterEffect">
                                  <p:stCondLst>
                                    <p:cond delay="0"/>
                                  </p:stCondLst>
                                  <p:childTnLst>
                                    <p:set>
                                      <p:cBhvr>
                                        <p:cTn id="18" dur="1" fill="hold">
                                          <p:stCondLst>
                                            <p:cond delay="0"/>
                                          </p:stCondLst>
                                        </p:cTn>
                                        <p:tgtEl>
                                          <p:spTgt spid="37899"/>
                                        </p:tgtEl>
                                        <p:attrNameLst>
                                          <p:attrName>style.visibility</p:attrName>
                                        </p:attrNameLst>
                                      </p:cBhvr>
                                      <p:to>
                                        <p:strVal val="visible"/>
                                      </p:to>
                                    </p:set>
                                    <p:animScale>
                                      <p:cBhvr>
                                        <p:cTn id="19" dur="1000" decel="50000" fill="hold">
                                          <p:stCondLst>
                                            <p:cond delay="0"/>
                                          </p:stCondLst>
                                        </p:cTn>
                                        <p:tgtEl>
                                          <p:spTgt spid="3789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7899"/>
                                        </p:tgtEl>
                                        <p:attrNameLst>
                                          <p:attrName>ppt_x</p:attrName>
                                          <p:attrName>ppt_y</p:attrName>
                                        </p:attrNameLst>
                                      </p:cBhvr>
                                    </p:animMotion>
                                    <p:animEffect transition="in" filter="fade">
                                      <p:cBhvr>
                                        <p:cTn id="21" dur="1000"/>
                                        <p:tgtEl>
                                          <p:spTgt spid="37899"/>
                                        </p:tgtEl>
                                      </p:cBhvr>
                                    </p:animEffect>
                                  </p:childTnLst>
                                </p:cTn>
                              </p:par>
                            </p:childTnLst>
                          </p:cTn>
                        </p:par>
                        <p:par>
                          <p:cTn id="22" fill="hold">
                            <p:stCondLst>
                              <p:cond delay="3000"/>
                            </p:stCondLst>
                            <p:childTnLst>
                              <p:par>
                                <p:cTn id="23" presetID="52" presetClass="entr" presetSubtype="0" fill="hold" nodeType="afterEffect">
                                  <p:stCondLst>
                                    <p:cond delay="0"/>
                                  </p:stCondLst>
                                  <p:childTnLst>
                                    <p:set>
                                      <p:cBhvr>
                                        <p:cTn id="24" dur="1" fill="hold">
                                          <p:stCondLst>
                                            <p:cond delay="0"/>
                                          </p:stCondLst>
                                        </p:cTn>
                                        <p:tgtEl>
                                          <p:spTgt spid="37895">
                                            <p:txEl>
                                              <p:pRg st="0" end="0"/>
                                            </p:txEl>
                                          </p:spTgt>
                                        </p:tgtEl>
                                        <p:attrNameLst>
                                          <p:attrName>style.visibility</p:attrName>
                                        </p:attrNameLst>
                                      </p:cBhvr>
                                      <p:to>
                                        <p:strVal val="visible"/>
                                      </p:to>
                                    </p:set>
                                    <p:animScale>
                                      <p:cBhvr>
                                        <p:cTn id="25" dur="1000" decel="50000" fill="hold">
                                          <p:stCondLst>
                                            <p:cond delay="0"/>
                                          </p:stCondLst>
                                        </p:cTn>
                                        <p:tgtEl>
                                          <p:spTgt spid="3789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7895">
                                            <p:txEl>
                                              <p:pRg st="0" end="0"/>
                                            </p:txEl>
                                          </p:spTgt>
                                        </p:tgtEl>
                                        <p:attrNameLst>
                                          <p:attrName>ppt_x</p:attrName>
                                          <p:attrName>ppt_y</p:attrName>
                                        </p:attrNameLst>
                                      </p:cBhvr>
                                    </p:animMotion>
                                    <p:animEffect transition="in" filter="fade">
                                      <p:cBhvr>
                                        <p:cTn id="27" dur="1000"/>
                                        <p:tgtEl>
                                          <p:spTgt spid="37895">
                                            <p:txEl>
                                              <p:pRg st="0" end="0"/>
                                            </p:txEl>
                                          </p:spTgt>
                                        </p:tgtEl>
                                      </p:cBhvr>
                                    </p:animEffect>
                                  </p:childTnLst>
                                </p:cTn>
                              </p:par>
                            </p:childTnLst>
                          </p:cTn>
                        </p:par>
                        <p:par>
                          <p:cTn id="28" fill="hold">
                            <p:stCondLst>
                              <p:cond delay="4000"/>
                            </p:stCondLst>
                            <p:childTnLst>
                              <p:par>
                                <p:cTn id="29" presetID="52" presetClass="entr" presetSubtype="0" fill="hold" nodeType="afterEffect">
                                  <p:stCondLst>
                                    <p:cond delay="0"/>
                                  </p:stCondLst>
                                  <p:childTnLst>
                                    <p:set>
                                      <p:cBhvr>
                                        <p:cTn id="30" dur="1" fill="hold">
                                          <p:stCondLst>
                                            <p:cond delay="0"/>
                                          </p:stCondLst>
                                        </p:cTn>
                                        <p:tgtEl>
                                          <p:spTgt spid="37895">
                                            <p:txEl>
                                              <p:pRg st="1" end="1"/>
                                            </p:txEl>
                                          </p:spTgt>
                                        </p:tgtEl>
                                        <p:attrNameLst>
                                          <p:attrName>style.visibility</p:attrName>
                                        </p:attrNameLst>
                                      </p:cBhvr>
                                      <p:to>
                                        <p:strVal val="visible"/>
                                      </p:to>
                                    </p:set>
                                    <p:animScale>
                                      <p:cBhvr>
                                        <p:cTn id="31" dur="1000" decel="50000" fill="hold">
                                          <p:stCondLst>
                                            <p:cond delay="0"/>
                                          </p:stCondLst>
                                        </p:cTn>
                                        <p:tgtEl>
                                          <p:spTgt spid="3789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37895">
                                            <p:txEl>
                                              <p:pRg st="1" end="1"/>
                                            </p:txEl>
                                          </p:spTgt>
                                        </p:tgtEl>
                                        <p:attrNameLst>
                                          <p:attrName>ppt_x</p:attrName>
                                          <p:attrName>ppt_y</p:attrName>
                                        </p:attrNameLst>
                                      </p:cBhvr>
                                    </p:animMotion>
                                    <p:animEffect transition="in" filter="fade">
                                      <p:cBhvr>
                                        <p:cTn id="33" dur="1000"/>
                                        <p:tgtEl>
                                          <p:spTgt spid="37895">
                                            <p:txEl>
                                              <p:pRg st="1" end="1"/>
                                            </p:txEl>
                                          </p:spTgt>
                                        </p:tgtEl>
                                      </p:cBhvr>
                                    </p:animEffect>
                                  </p:childTnLst>
                                </p:cTn>
                              </p:par>
                            </p:childTnLst>
                          </p:cTn>
                        </p:par>
                        <p:par>
                          <p:cTn id="34" fill="hold">
                            <p:stCondLst>
                              <p:cond delay="5000"/>
                            </p:stCondLst>
                            <p:childTnLst>
                              <p:par>
                                <p:cTn id="35" presetID="52" presetClass="entr" presetSubtype="0" fill="hold" nodeType="afterEffect">
                                  <p:stCondLst>
                                    <p:cond delay="0"/>
                                  </p:stCondLst>
                                  <p:childTnLst>
                                    <p:set>
                                      <p:cBhvr>
                                        <p:cTn id="36" dur="1" fill="hold">
                                          <p:stCondLst>
                                            <p:cond delay="0"/>
                                          </p:stCondLst>
                                        </p:cTn>
                                        <p:tgtEl>
                                          <p:spTgt spid="37895">
                                            <p:txEl>
                                              <p:pRg st="2" end="2"/>
                                            </p:txEl>
                                          </p:spTgt>
                                        </p:tgtEl>
                                        <p:attrNameLst>
                                          <p:attrName>style.visibility</p:attrName>
                                        </p:attrNameLst>
                                      </p:cBhvr>
                                      <p:to>
                                        <p:strVal val="visible"/>
                                      </p:to>
                                    </p:set>
                                    <p:animScale>
                                      <p:cBhvr>
                                        <p:cTn id="37" dur="1000" decel="50000" fill="hold">
                                          <p:stCondLst>
                                            <p:cond delay="0"/>
                                          </p:stCondLst>
                                        </p:cTn>
                                        <p:tgtEl>
                                          <p:spTgt spid="3789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37895">
                                            <p:txEl>
                                              <p:pRg st="2" end="2"/>
                                            </p:txEl>
                                          </p:spTgt>
                                        </p:tgtEl>
                                        <p:attrNameLst>
                                          <p:attrName>ppt_x</p:attrName>
                                          <p:attrName>ppt_y</p:attrName>
                                        </p:attrNameLst>
                                      </p:cBhvr>
                                    </p:animMotion>
                                    <p:animEffect transition="in" filter="fade">
                                      <p:cBhvr>
                                        <p:cTn id="39" dur="1000"/>
                                        <p:tgtEl>
                                          <p:spTgt spid="37895">
                                            <p:txEl>
                                              <p:pRg st="2" end="2"/>
                                            </p:txEl>
                                          </p:spTgt>
                                        </p:tgtEl>
                                      </p:cBhvr>
                                    </p:animEffect>
                                  </p:childTnLst>
                                </p:cTn>
                              </p:par>
                            </p:childTnLst>
                          </p:cTn>
                        </p:par>
                        <p:par>
                          <p:cTn id="40" fill="hold">
                            <p:stCondLst>
                              <p:cond delay="6000"/>
                            </p:stCondLst>
                            <p:childTnLst>
                              <p:par>
                                <p:cTn id="41" presetID="52" presetClass="exit" presetSubtype="0" fill="hold" grpId="1" nodeType="afterEffect">
                                  <p:stCondLst>
                                    <p:cond delay="0"/>
                                  </p:stCondLst>
                                  <p:childTnLst>
                                    <p:animScale>
                                      <p:cBhvr>
                                        <p:cTn id="42" dur="1000" accel="50000">
                                          <p:stCondLst>
                                            <p:cond delay="0"/>
                                          </p:stCondLst>
                                        </p:cTn>
                                        <p:tgtEl>
                                          <p:spTgt spid="37892"/>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3" dur="1000" accel="50000">
                                          <p:stCondLst>
                                            <p:cond delay="0"/>
                                          </p:stCondLst>
                                        </p:cTn>
                                        <p:tgtEl>
                                          <p:spTgt spid="37892"/>
                                        </p:tgtEl>
                                        <p:attrNameLst>
                                          <p:attrName>ppt_x</p:attrName>
                                          <p:attrName>ppt_y</p:attrName>
                                        </p:attrNameLst>
                                      </p:cBhvr>
                                    </p:animMotion>
                                    <p:animEffect transition="out" filter="fade">
                                      <p:cBhvr>
                                        <p:cTn id="44" dur="1000"/>
                                        <p:tgtEl>
                                          <p:spTgt spid="37892"/>
                                        </p:tgtEl>
                                      </p:cBhvr>
                                    </p:animEffect>
                                    <p:set>
                                      <p:cBhvr>
                                        <p:cTn id="45" dur="1" fill="hold">
                                          <p:stCondLst>
                                            <p:cond delay="999"/>
                                          </p:stCondLst>
                                        </p:cTn>
                                        <p:tgtEl>
                                          <p:spTgt spid="37892"/>
                                        </p:tgtEl>
                                        <p:attrNameLst>
                                          <p:attrName>style.visibility</p:attrName>
                                        </p:attrNameLst>
                                      </p:cBhvr>
                                      <p:to>
                                        <p:strVal val="hidden"/>
                                      </p:to>
                                    </p:set>
                                  </p:childTnLst>
                                </p:cTn>
                              </p:par>
                            </p:childTnLst>
                          </p:cTn>
                        </p:par>
                        <p:par>
                          <p:cTn id="46" fill="hold">
                            <p:stCondLst>
                              <p:cond delay="7000"/>
                            </p:stCondLst>
                            <p:childTnLst>
                              <p:par>
                                <p:cTn id="47" presetID="52" presetClass="exit" presetSubtype="0" fill="hold" nodeType="afterEffect">
                                  <p:stCondLst>
                                    <p:cond delay="0"/>
                                  </p:stCondLst>
                                  <p:childTnLst>
                                    <p:animScale>
                                      <p:cBhvr>
                                        <p:cTn id="48" dur="1000" accel="50000">
                                          <p:stCondLst>
                                            <p:cond delay="0"/>
                                          </p:stCondLst>
                                        </p:cTn>
                                        <p:tgtEl>
                                          <p:spTgt spid="37896"/>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49" dur="1000" accel="50000">
                                          <p:stCondLst>
                                            <p:cond delay="0"/>
                                          </p:stCondLst>
                                        </p:cTn>
                                        <p:tgtEl>
                                          <p:spTgt spid="37896"/>
                                        </p:tgtEl>
                                        <p:attrNameLst>
                                          <p:attrName>ppt_x</p:attrName>
                                          <p:attrName>ppt_y</p:attrName>
                                        </p:attrNameLst>
                                      </p:cBhvr>
                                    </p:animMotion>
                                    <p:animEffect transition="out" filter="fade">
                                      <p:cBhvr>
                                        <p:cTn id="50" dur="1000"/>
                                        <p:tgtEl>
                                          <p:spTgt spid="37896"/>
                                        </p:tgtEl>
                                      </p:cBhvr>
                                    </p:animEffect>
                                    <p:set>
                                      <p:cBhvr>
                                        <p:cTn id="51" dur="1" fill="hold">
                                          <p:stCondLst>
                                            <p:cond delay="999"/>
                                          </p:stCondLst>
                                        </p:cTn>
                                        <p:tgtEl>
                                          <p:spTgt spid="37896"/>
                                        </p:tgtEl>
                                        <p:attrNameLst>
                                          <p:attrName>style.visibility</p:attrName>
                                        </p:attrNameLst>
                                      </p:cBhvr>
                                      <p:to>
                                        <p:strVal val="hidden"/>
                                      </p:to>
                                    </p:set>
                                  </p:childTnLst>
                                </p:cTn>
                              </p:par>
                            </p:childTnLst>
                          </p:cTn>
                        </p:par>
                        <p:par>
                          <p:cTn id="52" fill="hold">
                            <p:stCondLst>
                              <p:cond delay="8000"/>
                            </p:stCondLst>
                            <p:childTnLst>
                              <p:par>
                                <p:cTn id="53" presetID="52" presetClass="exit" presetSubtype="0" fill="hold" nodeType="afterEffect">
                                  <p:stCondLst>
                                    <p:cond delay="0"/>
                                  </p:stCondLst>
                                  <p:childTnLst>
                                    <p:animScale>
                                      <p:cBhvr>
                                        <p:cTn id="54" dur="1000" accel="50000">
                                          <p:stCondLst>
                                            <p:cond delay="0"/>
                                          </p:stCondLst>
                                        </p:cTn>
                                        <p:tgtEl>
                                          <p:spTgt spid="37899"/>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55" dur="1000" accel="50000">
                                          <p:stCondLst>
                                            <p:cond delay="0"/>
                                          </p:stCondLst>
                                        </p:cTn>
                                        <p:tgtEl>
                                          <p:spTgt spid="37899"/>
                                        </p:tgtEl>
                                        <p:attrNameLst>
                                          <p:attrName>ppt_x</p:attrName>
                                          <p:attrName>ppt_y</p:attrName>
                                        </p:attrNameLst>
                                      </p:cBhvr>
                                    </p:animMotion>
                                    <p:animEffect transition="out" filter="fade">
                                      <p:cBhvr>
                                        <p:cTn id="56" dur="1000"/>
                                        <p:tgtEl>
                                          <p:spTgt spid="37899"/>
                                        </p:tgtEl>
                                      </p:cBhvr>
                                    </p:animEffect>
                                    <p:set>
                                      <p:cBhvr>
                                        <p:cTn id="57" dur="1" fill="hold">
                                          <p:stCondLst>
                                            <p:cond delay="999"/>
                                          </p:stCondLst>
                                        </p:cTn>
                                        <p:tgtEl>
                                          <p:spTgt spid="37899"/>
                                        </p:tgtEl>
                                        <p:attrNameLst>
                                          <p:attrName>style.visibility</p:attrName>
                                        </p:attrNameLst>
                                      </p:cBhvr>
                                      <p:to>
                                        <p:strVal val="hidden"/>
                                      </p:to>
                                    </p:set>
                                  </p:childTnLst>
                                </p:cTn>
                              </p:par>
                            </p:childTnLst>
                          </p:cTn>
                        </p:par>
                        <p:par>
                          <p:cTn id="58" fill="hold">
                            <p:stCondLst>
                              <p:cond delay="9000"/>
                            </p:stCondLst>
                            <p:childTnLst>
                              <p:par>
                                <p:cTn id="59" presetID="52" presetClass="exit" presetSubtype="0" fill="hold" nodeType="afterEffect">
                                  <p:stCondLst>
                                    <p:cond delay="0"/>
                                  </p:stCondLst>
                                  <p:childTnLst>
                                    <p:animScale>
                                      <p:cBhvr>
                                        <p:cTn id="60" dur="500" accel="50000">
                                          <p:stCondLst>
                                            <p:cond delay="0"/>
                                          </p:stCondLst>
                                        </p:cTn>
                                        <p:tgtEl>
                                          <p:spTgt spid="37895">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1" dur="500" accel="50000">
                                          <p:stCondLst>
                                            <p:cond delay="0"/>
                                          </p:stCondLst>
                                        </p:cTn>
                                        <p:tgtEl>
                                          <p:spTgt spid="37895">
                                            <p:txEl>
                                              <p:pRg st="0" end="0"/>
                                            </p:txEl>
                                          </p:spTgt>
                                        </p:tgtEl>
                                        <p:attrNameLst>
                                          <p:attrName>ppt_x</p:attrName>
                                          <p:attrName>ppt_y</p:attrName>
                                        </p:attrNameLst>
                                      </p:cBhvr>
                                    </p:animMotion>
                                    <p:animEffect transition="out" filter="fade">
                                      <p:cBhvr>
                                        <p:cTn id="62" dur="500"/>
                                        <p:tgtEl>
                                          <p:spTgt spid="37895">
                                            <p:txEl>
                                              <p:pRg st="0" end="0"/>
                                            </p:txEl>
                                          </p:spTgt>
                                        </p:tgtEl>
                                      </p:cBhvr>
                                    </p:animEffect>
                                    <p:set>
                                      <p:cBhvr>
                                        <p:cTn id="63" dur="1" fill="hold">
                                          <p:stCondLst>
                                            <p:cond delay="499"/>
                                          </p:stCondLst>
                                        </p:cTn>
                                        <p:tgtEl>
                                          <p:spTgt spid="37895">
                                            <p:txEl>
                                              <p:pRg st="0" end="0"/>
                                            </p:txEl>
                                          </p:spTgt>
                                        </p:tgtEl>
                                        <p:attrNameLst>
                                          <p:attrName>style.visibility</p:attrName>
                                        </p:attrNameLst>
                                      </p:cBhvr>
                                      <p:to>
                                        <p:strVal val="hidden"/>
                                      </p:to>
                                    </p:set>
                                  </p:childTnLst>
                                </p:cTn>
                              </p:par>
                            </p:childTnLst>
                          </p:cTn>
                        </p:par>
                        <p:par>
                          <p:cTn id="64" fill="hold">
                            <p:stCondLst>
                              <p:cond delay="9500"/>
                            </p:stCondLst>
                            <p:childTnLst>
                              <p:par>
                                <p:cTn id="65" presetID="52" presetClass="exit" presetSubtype="0" fill="hold" nodeType="afterEffect">
                                  <p:stCondLst>
                                    <p:cond delay="0"/>
                                  </p:stCondLst>
                                  <p:childTnLst>
                                    <p:animScale>
                                      <p:cBhvr>
                                        <p:cTn id="66" dur="500" accel="50000">
                                          <p:stCondLst>
                                            <p:cond delay="0"/>
                                          </p:stCondLst>
                                        </p:cTn>
                                        <p:tgtEl>
                                          <p:spTgt spid="37895">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67" dur="500" accel="50000">
                                          <p:stCondLst>
                                            <p:cond delay="0"/>
                                          </p:stCondLst>
                                        </p:cTn>
                                        <p:tgtEl>
                                          <p:spTgt spid="37895">
                                            <p:txEl>
                                              <p:pRg st="1" end="1"/>
                                            </p:txEl>
                                          </p:spTgt>
                                        </p:tgtEl>
                                        <p:attrNameLst>
                                          <p:attrName>ppt_x</p:attrName>
                                          <p:attrName>ppt_y</p:attrName>
                                        </p:attrNameLst>
                                      </p:cBhvr>
                                    </p:animMotion>
                                    <p:animEffect transition="out" filter="fade">
                                      <p:cBhvr>
                                        <p:cTn id="68" dur="500"/>
                                        <p:tgtEl>
                                          <p:spTgt spid="37895">
                                            <p:txEl>
                                              <p:pRg st="1" end="1"/>
                                            </p:txEl>
                                          </p:spTgt>
                                        </p:tgtEl>
                                      </p:cBhvr>
                                    </p:animEffect>
                                    <p:set>
                                      <p:cBhvr>
                                        <p:cTn id="69" dur="1" fill="hold">
                                          <p:stCondLst>
                                            <p:cond delay="499"/>
                                          </p:stCondLst>
                                        </p:cTn>
                                        <p:tgtEl>
                                          <p:spTgt spid="37895">
                                            <p:txEl>
                                              <p:pRg st="1" end="1"/>
                                            </p:txEl>
                                          </p:spTgt>
                                        </p:tgtEl>
                                        <p:attrNameLst>
                                          <p:attrName>style.visibility</p:attrName>
                                        </p:attrNameLst>
                                      </p:cBhvr>
                                      <p:to>
                                        <p:strVal val="hidden"/>
                                      </p:to>
                                    </p:set>
                                  </p:childTnLst>
                                </p:cTn>
                              </p:par>
                            </p:childTnLst>
                          </p:cTn>
                        </p:par>
                        <p:par>
                          <p:cTn id="70" fill="hold">
                            <p:stCondLst>
                              <p:cond delay="10000"/>
                            </p:stCondLst>
                            <p:childTnLst>
                              <p:par>
                                <p:cTn id="71" presetID="52" presetClass="exit" presetSubtype="0" fill="hold" nodeType="afterEffect">
                                  <p:stCondLst>
                                    <p:cond delay="0"/>
                                  </p:stCondLst>
                                  <p:childTnLst>
                                    <p:animScale>
                                      <p:cBhvr>
                                        <p:cTn id="72" dur="500" accel="50000">
                                          <p:stCondLst>
                                            <p:cond delay="0"/>
                                          </p:stCondLst>
                                        </p:cTn>
                                        <p:tgtEl>
                                          <p:spTgt spid="37895">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3" dur="500" accel="50000">
                                          <p:stCondLst>
                                            <p:cond delay="0"/>
                                          </p:stCondLst>
                                        </p:cTn>
                                        <p:tgtEl>
                                          <p:spTgt spid="37895">
                                            <p:txEl>
                                              <p:pRg st="2" end="2"/>
                                            </p:txEl>
                                          </p:spTgt>
                                        </p:tgtEl>
                                        <p:attrNameLst>
                                          <p:attrName>ppt_x</p:attrName>
                                          <p:attrName>ppt_y</p:attrName>
                                        </p:attrNameLst>
                                      </p:cBhvr>
                                    </p:animMotion>
                                    <p:animEffect transition="out" filter="fade">
                                      <p:cBhvr>
                                        <p:cTn id="74" dur="500"/>
                                        <p:tgtEl>
                                          <p:spTgt spid="37895">
                                            <p:txEl>
                                              <p:pRg st="2" end="2"/>
                                            </p:txEl>
                                          </p:spTgt>
                                        </p:tgtEl>
                                      </p:cBhvr>
                                    </p:animEffect>
                                    <p:set>
                                      <p:cBhvr>
                                        <p:cTn id="75" dur="1" fill="hold">
                                          <p:stCondLst>
                                            <p:cond delay="499"/>
                                          </p:stCondLst>
                                        </p:cTn>
                                        <p:tgtEl>
                                          <p:spTgt spid="37895">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2" grpId="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it-IT" sz="6000" b="1">
                <a:solidFill>
                  <a:srgbClr val="FF0000"/>
                </a:solidFill>
                <a:latin typeface="Monotype Corsiva" pitchFamily="66" charset="0"/>
              </a:rPr>
              <a:t>FRUTTA E CONSERVE</a:t>
            </a:r>
          </a:p>
        </p:txBody>
      </p:sp>
      <p:sp>
        <p:nvSpPr>
          <p:cNvPr id="39943" name="Rectangle 7"/>
          <p:cNvSpPr>
            <a:spLocks noGrp="1" noChangeArrowheads="1"/>
          </p:cNvSpPr>
          <p:nvPr>
            <p:ph type="body" sz="half" idx="3"/>
          </p:nvPr>
        </p:nvSpPr>
        <p:spPr>
          <a:xfrm>
            <a:off x="684213" y="4581525"/>
            <a:ext cx="7772400" cy="1981200"/>
          </a:xfrm>
        </p:spPr>
        <p:txBody>
          <a:bodyPr/>
          <a:lstStyle/>
          <a:p>
            <a:pPr algn="ctr"/>
            <a:r>
              <a:rPr lang="it-IT" b="1">
                <a:latin typeface="Monotype Corsiva" pitchFamily="66" charset="0"/>
              </a:rPr>
              <a:t>Cotognata e marmellata di Mela Cotogna</a:t>
            </a:r>
          </a:p>
          <a:p>
            <a:pPr algn="ctr"/>
            <a:r>
              <a:rPr lang="it-IT" b="1">
                <a:latin typeface="Monotype Corsiva" pitchFamily="66" charset="0"/>
              </a:rPr>
              <a:t>Marrone di Valle Castellana</a:t>
            </a:r>
          </a:p>
          <a:p>
            <a:pPr algn="ctr"/>
            <a:r>
              <a:rPr lang="it-IT" b="1">
                <a:latin typeface="Monotype Corsiva" pitchFamily="66" charset="0"/>
              </a:rPr>
              <a:t>Mosto cotto</a:t>
            </a:r>
          </a:p>
        </p:txBody>
      </p:sp>
      <p:pic>
        <p:nvPicPr>
          <p:cNvPr id="39944" name="Picture 8" descr="mele"/>
          <p:cNvPicPr>
            <a:picLocks noGrp="1" noChangeAspect="1" noChangeArrowheads="1"/>
          </p:cNvPicPr>
          <p:nvPr>
            <p:ph sz="quarter" idx="1"/>
          </p:nvPr>
        </p:nvPicPr>
        <p:blipFill>
          <a:blip r:embed="rId2"/>
          <a:srcRect/>
          <a:stretch>
            <a:fillRect/>
          </a:stretch>
        </p:blipFill>
        <p:spPr>
          <a:xfrm>
            <a:off x="1042988" y="1773238"/>
            <a:ext cx="3097212" cy="2663825"/>
          </a:xfrm>
          <a:noFill/>
          <a:ln/>
        </p:spPr>
      </p:pic>
      <p:pic>
        <p:nvPicPr>
          <p:cNvPr id="39945" name="Picture 9" descr="marroni2"/>
          <p:cNvPicPr>
            <a:picLocks noGrp="1" noChangeAspect="1" noChangeArrowheads="1"/>
          </p:cNvPicPr>
          <p:nvPr>
            <p:ph sz="quarter" idx="2"/>
          </p:nvPr>
        </p:nvPicPr>
        <p:blipFill>
          <a:blip r:embed="rId3"/>
          <a:srcRect/>
          <a:stretch>
            <a:fillRect/>
          </a:stretch>
        </p:blipFill>
        <p:spPr>
          <a:xfrm>
            <a:off x="5219700" y="1700213"/>
            <a:ext cx="2808288" cy="273685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p:cTn id="7" dur="500" decel="50000" fill="hold">
                                          <p:stCondLst>
                                            <p:cond delay="0"/>
                                          </p:stCondLst>
                                        </p:cTn>
                                        <p:tgtEl>
                                          <p:spTgt spid="3994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994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9940"/>
                                        </p:tgtEl>
                                        <p:attrNameLst>
                                          <p:attrName>ppt_w</p:attrName>
                                        </p:attrNameLst>
                                      </p:cBhvr>
                                      <p:tavLst>
                                        <p:tav tm="0">
                                          <p:val>
                                            <p:strVal val="#ppt_w*.05"/>
                                          </p:val>
                                        </p:tav>
                                        <p:tav tm="100000">
                                          <p:val>
                                            <p:strVal val="#ppt_w"/>
                                          </p:val>
                                        </p:tav>
                                      </p:tavLst>
                                    </p:anim>
                                    <p:anim calcmode="lin" valueType="num">
                                      <p:cBhvr>
                                        <p:cTn id="10" dur="1000" fill="hold"/>
                                        <p:tgtEl>
                                          <p:spTgt spid="3994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994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994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994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9940"/>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9944"/>
                                        </p:tgtEl>
                                        <p:attrNameLst>
                                          <p:attrName>style.visibility</p:attrName>
                                        </p:attrNameLst>
                                      </p:cBhvr>
                                      <p:to>
                                        <p:strVal val="visible"/>
                                      </p:to>
                                    </p:set>
                                    <p:anim calcmode="lin" valueType="num">
                                      <p:cBhvr>
                                        <p:cTn id="18" dur="500" decel="50000" fill="hold">
                                          <p:stCondLst>
                                            <p:cond delay="0"/>
                                          </p:stCondLst>
                                        </p:cTn>
                                        <p:tgtEl>
                                          <p:spTgt spid="39944"/>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9944"/>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9944"/>
                                        </p:tgtEl>
                                        <p:attrNameLst>
                                          <p:attrName>ppt_w</p:attrName>
                                        </p:attrNameLst>
                                      </p:cBhvr>
                                      <p:tavLst>
                                        <p:tav tm="0">
                                          <p:val>
                                            <p:strVal val="#ppt_w*.05"/>
                                          </p:val>
                                        </p:tav>
                                        <p:tav tm="100000">
                                          <p:val>
                                            <p:strVal val="#ppt_w"/>
                                          </p:val>
                                        </p:tav>
                                      </p:tavLst>
                                    </p:anim>
                                    <p:anim calcmode="lin" valueType="num">
                                      <p:cBhvr>
                                        <p:cTn id="21" dur="1000" fill="hold"/>
                                        <p:tgtEl>
                                          <p:spTgt spid="39944"/>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9944"/>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9944"/>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9944"/>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9944"/>
                                        </p:tgtEl>
                                      </p:cBhvr>
                                    </p:animEffect>
                                  </p:childTnLst>
                                </p:cTn>
                              </p:par>
                            </p:childTnLst>
                          </p:cTn>
                        </p:par>
                        <p:par>
                          <p:cTn id="26" fill="hold">
                            <p:stCondLst>
                              <p:cond delay="2000"/>
                            </p:stCondLst>
                            <p:childTnLst>
                              <p:par>
                                <p:cTn id="27" presetID="25" presetClass="entr" presetSubtype="0" fill="hold" nodeType="afterEffect">
                                  <p:stCondLst>
                                    <p:cond delay="0"/>
                                  </p:stCondLst>
                                  <p:childTnLst>
                                    <p:set>
                                      <p:cBhvr>
                                        <p:cTn id="28" dur="1" fill="hold">
                                          <p:stCondLst>
                                            <p:cond delay="0"/>
                                          </p:stCondLst>
                                        </p:cTn>
                                        <p:tgtEl>
                                          <p:spTgt spid="39945"/>
                                        </p:tgtEl>
                                        <p:attrNameLst>
                                          <p:attrName>style.visibility</p:attrName>
                                        </p:attrNameLst>
                                      </p:cBhvr>
                                      <p:to>
                                        <p:strVal val="visible"/>
                                      </p:to>
                                    </p:set>
                                    <p:anim calcmode="lin" valueType="num">
                                      <p:cBhvr>
                                        <p:cTn id="29" dur="500" decel="50000" fill="hold">
                                          <p:stCondLst>
                                            <p:cond delay="0"/>
                                          </p:stCondLst>
                                        </p:cTn>
                                        <p:tgtEl>
                                          <p:spTgt spid="3994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39945"/>
                                        </p:tgtEl>
                                        <p:attrNameLst>
                                          <p:attrName>ppt_w</p:attrName>
                                        </p:attrNameLst>
                                      </p:cBhvr>
                                      <p:tavLst>
                                        <p:tav tm="0">
                                          <p:val>
                                            <p:strVal val="#ppt_w*.05"/>
                                          </p:val>
                                        </p:tav>
                                        <p:tav tm="100000">
                                          <p:val>
                                            <p:strVal val="#ppt_w"/>
                                          </p:val>
                                        </p:tav>
                                      </p:tavLst>
                                    </p:anim>
                                    <p:anim calcmode="lin" valueType="num">
                                      <p:cBhvr>
                                        <p:cTn id="32" dur="1000" fill="hold"/>
                                        <p:tgtEl>
                                          <p:spTgt spid="3994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3994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3994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3994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39945"/>
                                        </p:tgtEl>
                                      </p:cBhvr>
                                    </p:animEffect>
                                  </p:childTnLst>
                                </p:cTn>
                              </p:par>
                            </p:childTnLst>
                          </p:cTn>
                        </p:par>
                        <p:par>
                          <p:cTn id="37" fill="hold">
                            <p:stCondLst>
                              <p:cond delay="3000"/>
                            </p:stCondLst>
                            <p:childTnLst>
                              <p:par>
                                <p:cTn id="38" presetID="25" presetClass="entr" presetSubtype="0" fill="hold" nodeType="afterEffect">
                                  <p:stCondLst>
                                    <p:cond delay="0"/>
                                  </p:stCondLst>
                                  <p:childTnLst>
                                    <p:set>
                                      <p:cBhvr>
                                        <p:cTn id="39" dur="1" fill="hold">
                                          <p:stCondLst>
                                            <p:cond delay="0"/>
                                          </p:stCondLst>
                                        </p:cTn>
                                        <p:tgtEl>
                                          <p:spTgt spid="39943">
                                            <p:txEl>
                                              <p:pRg st="0" end="0"/>
                                            </p:txEl>
                                          </p:spTgt>
                                        </p:tgtEl>
                                        <p:attrNameLst>
                                          <p:attrName>style.visibility</p:attrName>
                                        </p:attrNameLst>
                                      </p:cBhvr>
                                      <p:to>
                                        <p:strVal val="visible"/>
                                      </p:to>
                                    </p:set>
                                    <p:anim calcmode="lin" valueType="num">
                                      <p:cBhvr>
                                        <p:cTn id="40" dur="500" decel="50000" fill="hold">
                                          <p:stCondLst>
                                            <p:cond delay="0"/>
                                          </p:stCondLst>
                                        </p:cTn>
                                        <p:tgtEl>
                                          <p:spTgt spid="39943">
                                            <p:txEl>
                                              <p:pRg st="0" end="0"/>
                                            </p:txEl>
                                          </p:spTgt>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39943">
                                            <p:txEl>
                                              <p:pRg st="0" end="0"/>
                                            </p:txEl>
                                          </p:spTgt>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39943">
                                            <p:txEl>
                                              <p:pRg st="0" end="0"/>
                                            </p:txEl>
                                          </p:spTgt>
                                        </p:tgtEl>
                                        <p:attrNameLst>
                                          <p:attrName>ppt_w</p:attrName>
                                        </p:attrNameLst>
                                      </p:cBhvr>
                                      <p:tavLst>
                                        <p:tav tm="0">
                                          <p:val>
                                            <p:strVal val="#ppt_w*.05"/>
                                          </p:val>
                                        </p:tav>
                                        <p:tav tm="100000">
                                          <p:val>
                                            <p:strVal val="#ppt_w"/>
                                          </p:val>
                                        </p:tav>
                                      </p:tavLst>
                                    </p:anim>
                                    <p:anim calcmode="lin" valueType="num">
                                      <p:cBhvr>
                                        <p:cTn id="43" dur="1000" fill="hold"/>
                                        <p:tgtEl>
                                          <p:spTgt spid="39943">
                                            <p:txEl>
                                              <p:pRg st="0" end="0"/>
                                            </p:txEl>
                                          </p:spTgt>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39943">
                                            <p:txEl>
                                              <p:pRg st="0" end="0"/>
                                            </p:txEl>
                                          </p:spTgt>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39943">
                                            <p:txEl>
                                              <p:pRg st="0" end="0"/>
                                            </p:txEl>
                                          </p:spTgt>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39943">
                                            <p:txEl>
                                              <p:pRg st="0" end="0"/>
                                            </p:txEl>
                                          </p:spTgt>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39943">
                                            <p:txEl>
                                              <p:pRg st="0" end="0"/>
                                            </p:txEl>
                                          </p:spTgt>
                                        </p:tgtEl>
                                      </p:cBhvr>
                                    </p:animEffect>
                                  </p:childTnLst>
                                </p:cTn>
                              </p:par>
                            </p:childTnLst>
                          </p:cTn>
                        </p:par>
                        <p:par>
                          <p:cTn id="48" fill="hold">
                            <p:stCondLst>
                              <p:cond delay="4000"/>
                            </p:stCondLst>
                            <p:childTnLst>
                              <p:par>
                                <p:cTn id="49" presetID="25" presetClass="entr" presetSubtype="0" fill="hold" nodeType="afterEffect">
                                  <p:stCondLst>
                                    <p:cond delay="0"/>
                                  </p:stCondLst>
                                  <p:childTnLst>
                                    <p:set>
                                      <p:cBhvr>
                                        <p:cTn id="50" dur="1" fill="hold">
                                          <p:stCondLst>
                                            <p:cond delay="0"/>
                                          </p:stCondLst>
                                        </p:cTn>
                                        <p:tgtEl>
                                          <p:spTgt spid="39943">
                                            <p:txEl>
                                              <p:pRg st="1" end="1"/>
                                            </p:txEl>
                                          </p:spTgt>
                                        </p:tgtEl>
                                        <p:attrNameLst>
                                          <p:attrName>style.visibility</p:attrName>
                                        </p:attrNameLst>
                                      </p:cBhvr>
                                      <p:to>
                                        <p:strVal val="visible"/>
                                      </p:to>
                                    </p:set>
                                    <p:anim calcmode="lin" valueType="num">
                                      <p:cBhvr>
                                        <p:cTn id="51" dur="500" decel="50000" fill="hold">
                                          <p:stCondLst>
                                            <p:cond delay="0"/>
                                          </p:stCondLst>
                                        </p:cTn>
                                        <p:tgtEl>
                                          <p:spTgt spid="39943">
                                            <p:txEl>
                                              <p:pRg st="1" end="1"/>
                                            </p:txEl>
                                          </p:spTgt>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39943">
                                            <p:txEl>
                                              <p:pRg st="1" end="1"/>
                                            </p:txEl>
                                          </p:spTgt>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39943">
                                            <p:txEl>
                                              <p:pRg st="1" end="1"/>
                                            </p:txEl>
                                          </p:spTgt>
                                        </p:tgtEl>
                                        <p:attrNameLst>
                                          <p:attrName>ppt_w</p:attrName>
                                        </p:attrNameLst>
                                      </p:cBhvr>
                                      <p:tavLst>
                                        <p:tav tm="0">
                                          <p:val>
                                            <p:strVal val="#ppt_w*.05"/>
                                          </p:val>
                                        </p:tav>
                                        <p:tav tm="100000">
                                          <p:val>
                                            <p:strVal val="#ppt_w"/>
                                          </p:val>
                                        </p:tav>
                                      </p:tavLst>
                                    </p:anim>
                                    <p:anim calcmode="lin" valueType="num">
                                      <p:cBhvr>
                                        <p:cTn id="54" dur="1000" fill="hold"/>
                                        <p:tgtEl>
                                          <p:spTgt spid="39943">
                                            <p:txEl>
                                              <p:pRg st="1" end="1"/>
                                            </p:txEl>
                                          </p:spTgt>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39943">
                                            <p:txEl>
                                              <p:pRg st="1" end="1"/>
                                            </p:txEl>
                                          </p:spTgt>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39943">
                                            <p:txEl>
                                              <p:pRg st="1" end="1"/>
                                            </p:txEl>
                                          </p:spTgt>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39943">
                                            <p:txEl>
                                              <p:pRg st="1" end="1"/>
                                            </p:txEl>
                                          </p:spTgt>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39943">
                                            <p:txEl>
                                              <p:pRg st="1" end="1"/>
                                            </p:txEl>
                                          </p:spTgt>
                                        </p:tgtEl>
                                      </p:cBhvr>
                                    </p:animEffect>
                                  </p:childTnLst>
                                </p:cTn>
                              </p:par>
                            </p:childTnLst>
                          </p:cTn>
                        </p:par>
                        <p:par>
                          <p:cTn id="59" fill="hold">
                            <p:stCondLst>
                              <p:cond delay="5000"/>
                            </p:stCondLst>
                            <p:childTnLst>
                              <p:par>
                                <p:cTn id="60" presetID="25" presetClass="entr" presetSubtype="0" fill="hold" nodeType="afterEffect">
                                  <p:stCondLst>
                                    <p:cond delay="0"/>
                                  </p:stCondLst>
                                  <p:childTnLst>
                                    <p:set>
                                      <p:cBhvr>
                                        <p:cTn id="61" dur="1" fill="hold">
                                          <p:stCondLst>
                                            <p:cond delay="0"/>
                                          </p:stCondLst>
                                        </p:cTn>
                                        <p:tgtEl>
                                          <p:spTgt spid="39943">
                                            <p:txEl>
                                              <p:pRg st="2" end="2"/>
                                            </p:txEl>
                                          </p:spTgt>
                                        </p:tgtEl>
                                        <p:attrNameLst>
                                          <p:attrName>style.visibility</p:attrName>
                                        </p:attrNameLst>
                                      </p:cBhvr>
                                      <p:to>
                                        <p:strVal val="visible"/>
                                      </p:to>
                                    </p:set>
                                    <p:anim calcmode="lin" valueType="num">
                                      <p:cBhvr>
                                        <p:cTn id="62" dur="500" decel="50000" fill="hold">
                                          <p:stCondLst>
                                            <p:cond delay="0"/>
                                          </p:stCondLst>
                                        </p:cTn>
                                        <p:tgtEl>
                                          <p:spTgt spid="39943">
                                            <p:txEl>
                                              <p:pRg st="2" end="2"/>
                                            </p:txEl>
                                          </p:spTgt>
                                        </p:tgtEl>
                                        <p:attrNameLst>
                                          <p:attrName>style.rotation</p:attrName>
                                        </p:attrNameLst>
                                      </p:cBhvr>
                                      <p:tavLst>
                                        <p:tav tm="0">
                                          <p:val>
                                            <p:fltVal val="-90"/>
                                          </p:val>
                                        </p:tav>
                                        <p:tav tm="100000">
                                          <p:val>
                                            <p:fltVal val="0"/>
                                          </p:val>
                                        </p:tav>
                                      </p:tavLst>
                                    </p:anim>
                                    <p:anim calcmode="lin" valueType="num">
                                      <p:cBhvr>
                                        <p:cTn id="63" dur="500" decel="50000" fill="hold">
                                          <p:stCondLst>
                                            <p:cond delay="0"/>
                                          </p:stCondLst>
                                        </p:cTn>
                                        <p:tgtEl>
                                          <p:spTgt spid="39943">
                                            <p:txEl>
                                              <p:pRg st="2" end="2"/>
                                            </p:txEl>
                                          </p:spTgt>
                                        </p:tgtEl>
                                        <p:attrNameLst>
                                          <p:attrName>ppt_w</p:attrName>
                                        </p:attrNameLst>
                                      </p:cBhvr>
                                      <p:tavLst>
                                        <p:tav tm="0">
                                          <p:val>
                                            <p:strVal val="#ppt_w"/>
                                          </p:val>
                                        </p:tav>
                                        <p:tav tm="100000">
                                          <p:val>
                                            <p:strVal val="#ppt_w*.05"/>
                                          </p:val>
                                        </p:tav>
                                      </p:tavLst>
                                    </p:anim>
                                    <p:anim calcmode="lin" valueType="num">
                                      <p:cBhvr>
                                        <p:cTn id="64" dur="500" accel="50000" fill="hold">
                                          <p:stCondLst>
                                            <p:cond delay="500"/>
                                          </p:stCondLst>
                                        </p:cTn>
                                        <p:tgtEl>
                                          <p:spTgt spid="39943">
                                            <p:txEl>
                                              <p:pRg st="2" end="2"/>
                                            </p:txEl>
                                          </p:spTgt>
                                        </p:tgtEl>
                                        <p:attrNameLst>
                                          <p:attrName>ppt_w</p:attrName>
                                        </p:attrNameLst>
                                      </p:cBhvr>
                                      <p:tavLst>
                                        <p:tav tm="0">
                                          <p:val>
                                            <p:strVal val="#ppt_w*.05"/>
                                          </p:val>
                                        </p:tav>
                                        <p:tav tm="100000">
                                          <p:val>
                                            <p:strVal val="#ppt_w"/>
                                          </p:val>
                                        </p:tav>
                                      </p:tavLst>
                                    </p:anim>
                                    <p:anim calcmode="lin" valueType="num">
                                      <p:cBhvr>
                                        <p:cTn id="65" dur="1000" fill="hold"/>
                                        <p:tgtEl>
                                          <p:spTgt spid="39943">
                                            <p:txEl>
                                              <p:pRg st="2" end="2"/>
                                            </p:txEl>
                                          </p:spTgt>
                                        </p:tgtEl>
                                        <p:attrNameLst>
                                          <p:attrName>ppt_h</p:attrName>
                                        </p:attrNameLst>
                                      </p:cBhvr>
                                      <p:tavLst>
                                        <p:tav tm="0">
                                          <p:val>
                                            <p:strVal val="#ppt_h"/>
                                          </p:val>
                                        </p:tav>
                                        <p:tav tm="100000">
                                          <p:val>
                                            <p:strVal val="#ppt_h"/>
                                          </p:val>
                                        </p:tav>
                                      </p:tavLst>
                                    </p:anim>
                                    <p:anim calcmode="lin" valueType="num">
                                      <p:cBhvr>
                                        <p:cTn id="66" dur="500" decel="50000" fill="hold">
                                          <p:stCondLst>
                                            <p:cond delay="0"/>
                                          </p:stCondLst>
                                        </p:cTn>
                                        <p:tgtEl>
                                          <p:spTgt spid="39943">
                                            <p:txEl>
                                              <p:pRg st="2" end="2"/>
                                            </p:txEl>
                                          </p:spTgt>
                                        </p:tgtEl>
                                        <p:attrNameLst>
                                          <p:attrName>ppt_x</p:attrName>
                                        </p:attrNameLst>
                                      </p:cBhvr>
                                      <p:tavLst>
                                        <p:tav tm="0">
                                          <p:val>
                                            <p:strVal val="#ppt_x+.4"/>
                                          </p:val>
                                        </p:tav>
                                        <p:tav tm="100000">
                                          <p:val>
                                            <p:strVal val="#ppt_x"/>
                                          </p:val>
                                        </p:tav>
                                      </p:tavLst>
                                    </p:anim>
                                    <p:anim calcmode="lin" valueType="num">
                                      <p:cBhvr>
                                        <p:cTn id="67" dur="500" decel="50000" fill="hold">
                                          <p:stCondLst>
                                            <p:cond delay="0"/>
                                          </p:stCondLst>
                                        </p:cTn>
                                        <p:tgtEl>
                                          <p:spTgt spid="39943">
                                            <p:txEl>
                                              <p:pRg st="2" end="2"/>
                                            </p:txEl>
                                          </p:spTgt>
                                        </p:tgtEl>
                                        <p:attrNameLst>
                                          <p:attrName>ppt_y</p:attrName>
                                        </p:attrNameLst>
                                      </p:cBhvr>
                                      <p:tavLst>
                                        <p:tav tm="0">
                                          <p:val>
                                            <p:strVal val="#ppt_y-.2"/>
                                          </p:val>
                                        </p:tav>
                                        <p:tav tm="100000">
                                          <p:val>
                                            <p:strVal val="#ppt_y+.1"/>
                                          </p:val>
                                        </p:tav>
                                      </p:tavLst>
                                    </p:anim>
                                    <p:anim calcmode="lin" valueType="num">
                                      <p:cBhvr>
                                        <p:cTn id="68" dur="500" accel="50000" fill="hold">
                                          <p:stCondLst>
                                            <p:cond delay="500"/>
                                          </p:stCondLst>
                                        </p:cTn>
                                        <p:tgtEl>
                                          <p:spTgt spid="39943">
                                            <p:txEl>
                                              <p:pRg st="2" end="2"/>
                                            </p:txEl>
                                          </p:spTgt>
                                        </p:tgtEl>
                                        <p:attrNameLst>
                                          <p:attrName>ppt_y</p:attrName>
                                        </p:attrNameLst>
                                      </p:cBhvr>
                                      <p:tavLst>
                                        <p:tav tm="0">
                                          <p:val>
                                            <p:strVal val="#ppt_y+.1"/>
                                          </p:val>
                                        </p:tav>
                                        <p:tav tm="100000">
                                          <p:val>
                                            <p:strVal val="#ppt_y"/>
                                          </p:val>
                                        </p:tav>
                                      </p:tavLst>
                                    </p:anim>
                                    <p:animEffect transition="in" filter="fade">
                                      <p:cBhvr>
                                        <p:cTn id="69" dur="1000" decel="50000">
                                          <p:stCondLst>
                                            <p:cond delay="0"/>
                                          </p:stCondLst>
                                        </p:cTn>
                                        <p:tgtEl>
                                          <p:spTgt spid="39943">
                                            <p:txEl>
                                              <p:pRg st="2" end="2"/>
                                            </p:txEl>
                                          </p:spTgt>
                                        </p:tgtEl>
                                      </p:cBhvr>
                                    </p:animEffect>
                                  </p:childTnLst>
                                </p:cTn>
                              </p:par>
                            </p:childTnLst>
                          </p:cTn>
                        </p:par>
                        <p:par>
                          <p:cTn id="70" fill="hold">
                            <p:stCondLst>
                              <p:cond delay="6000"/>
                            </p:stCondLst>
                            <p:childTnLst>
                              <p:par>
                                <p:cTn id="71" presetID="25" presetClass="exit" presetSubtype="0" fill="hold" grpId="1" nodeType="afterEffect">
                                  <p:stCondLst>
                                    <p:cond delay="0"/>
                                  </p:stCondLst>
                                  <p:childTnLst>
                                    <p:animEffect transition="out" filter="fade">
                                      <p:cBhvr>
                                        <p:cTn id="72" dur="1000" accel="50000">
                                          <p:stCondLst>
                                            <p:cond delay="0"/>
                                          </p:stCondLst>
                                        </p:cTn>
                                        <p:tgtEl>
                                          <p:spTgt spid="39940"/>
                                        </p:tgtEl>
                                      </p:cBhvr>
                                    </p:animEffect>
                                    <p:anim calcmode="lin" valueType="num">
                                      <p:cBhvr>
                                        <p:cTn id="73" dur="500" accel="50000">
                                          <p:stCondLst>
                                            <p:cond delay="0"/>
                                          </p:stCondLst>
                                        </p:cTn>
                                        <p:tgtEl>
                                          <p:spTgt spid="39940"/>
                                        </p:tgtEl>
                                        <p:attrNameLst>
                                          <p:attrName>ppt_y</p:attrName>
                                        </p:attrNameLst>
                                      </p:cBhvr>
                                      <p:tavLst>
                                        <p:tav tm="0">
                                          <p:val>
                                            <p:strVal val="ppt_y"/>
                                          </p:val>
                                        </p:tav>
                                        <p:tav tm="100000">
                                          <p:val>
                                            <p:strVal val="ppt_y+.1"/>
                                          </p:val>
                                        </p:tav>
                                      </p:tavLst>
                                    </p:anim>
                                    <p:anim calcmode="lin" valueType="num">
                                      <p:cBhvr>
                                        <p:cTn id="74" dur="500" decel="50000">
                                          <p:stCondLst>
                                            <p:cond delay="500"/>
                                          </p:stCondLst>
                                        </p:cTn>
                                        <p:tgtEl>
                                          <p:spTgt spid="39940"/>
                                        </p:tgtEl>
                                        <p:attrNameLst>
                                          <p:attrName>ppt_y</p:attrName>
                                        </p:attrNameLst>
                                      </p:cBhvr>
                                      <p:tavLst>
                                        <p:tav tm="0">
                                          <p:val>
                                            <p:strVal val="ppt_y"/>
                                          </p:val>
                                        </p:tav>
                                        <p:tav tm="100000">
                                          <p:val>
                                            <p:strVal val="ppt_y-.1"/>
                                          </p:val>
                                        </p:tav>
                                      </p:tavLst>
                                    </p:anim>
                                    <p:anim calcmode="lin" valueType="num">
                                      <p:cBhvr>
                                        <p:cTn id="75" dur="500" accel="50000">
                                          <p:stCondLst>
                                            <p:cond delay="500"/>
                                          </p:stCondLst>
                                        </p:cTn>
                                        <p:tgtEl>
                                          <p:spTgt spid="39940"/>
                                        </p:tgtEl>
                                        <p:attrNameLst>
                                          <p:attrName>ppt_x</p:attrName>
                                        </p:attrNameLst>
                                      </p:cBhvr>
                                      <p:tavLst>
                                        <p:tav tm="0">
                                          <p:val>
                                            <p:strVal val="ppt_x"/>
                                          </p:val>
                                        </p:tav>
                                        <p:tav tm="100000">
                                          <p:val>
                                            <p:strVal val="ppt_x+.4"/>
                                          </p:val>
                                        </p:tav>
                                      </p:tavLst>
                                    </p:anim>
                                    <p:anim calcmode="lin" valueType="num">
                                      <p:cBhvr>
                                        <p:cTn id="76" dur="1000"/>
                                        <p:tgtEl>
                                          <p:spTgt spid="39940"/>
                                        </p:tgtEl>
                                        <p:attrNameLst>
                                          <p:attrName>ppt_h</p:attrName>
                                        </p:attrNameLst>
                                      </p:cBhvr>
                                      <p:tavLst>
                                        <p:tav tm="0">
                                          <p:val>
                                            <p:strVal val="ppt_h"/>
                                          </p:val>
                                        </p:tav>
                                        <p:tav tm="100000">
                                          <p:val>
                                            <p:strVal val="ppt_h"/>
                                          </p:val>
                                        </p:tav>
                                      </p:tavLst>
                                    </p:anim>
                                    <p:anim calcmode="lin" valueType="num">
                                      <p:cBhvr>
                                        <p:cTn id="77" dur="500" accel="50000">
                                          <p:stCondLst>
                                            <p:cond delay="0"/>
                                          </p:stCondLst>
                                        </p:cTn>
                                        <p:tgtEl>
                                          <p:spTgt spid="39940"/>
                                        </p:tgtEl>
                                        <p:attrNameLst>
                                          <p:attrName>ppt_w</p:attrName>
                                        </p:attrNameLst>
                                      </p:cBhvr>
                                      <p:tavLst>
                                        <p:tav tm="0">
                                          <p:val>
                                            <p:strVal val="ppt_w"/>
                                          </p:val>
                                        </p:tav>
                                        <p:tav tm="100000">
                                          <p:val>
                                            <p:strVal val="ppt_w*.05"/>
                                          </p:val>
                                        </p:tav>
                                      </p:tavLst>
                                    </p:anim>
                                    <p:anim calcmode="lin" valueType="num">
                                      <p:cBhvr>
                                        <p:cTn id="78" dur="500" decel="50000">
                                          <p:stCondLst>
                                            <p:cond delay="500"/>
                                          </p:stCondLst>
                                        </p:cTn>
                                        <p:tgtEl>
                                          <p:spTgt spid="39940"/>
                                        </p:tgtEl>
                                        <p:attrNameLst>
                                          <p:attrName>ppt_w</p:attrName>
                                        </p:attrNameLst>
                                      </p:cBhvr>
                                      <p:tavLst>
                                        <p:tav tm="0">
                                          <p:val>
                                            <p:strVal val="ppt_w"/>
                                          </p:val>
                                        </p:tav>
                                        <p:tav tm="100000">
                                          <p:val>
                                            <p:strVal val="ppt_w/.05"/>
                                          </p:val>
                                        </p:tav>
                                      </p:tavLst>
                                    </p:anim>
                                    <p:anim calcmode="lin" valueType="num">
                                      <p:cBhvr>
                                        <p:cTn id="79" dur="500" accel="50000">
                                          <p:stCondLst>
                                            <p:cond delay="500"/>
                                          </p:stCondLst>
                                        </p:cTn>
                                        <p:tgtEl>
                                          <p:spTgt spid="39940"/>
                                        </p:tgtEl>
                                        <p:attrNameLst>
                                          <p:attrName>style.rotation</p:attrName>
                                        </p:attrNameLst>
                                      </p:cBhvr>
                                      <p:tavLst>
                                        <p:tav tm="0">
                                          <p:val>
                                            <p:fltVal val="0"/>
                                          </p:val>
                                        </p:tav>
                                        <p:tav tm="100000">
                                          <p:val>
                                            <p:fltVal val="-90"/>
                                          </p:val>
                                        </p:tav>
                                      </p:tavLst>
                                    </p:anim>
                                    <p:set>
                                      <p:cBhvr>
                                        <p:cTn id="80" dur="1" fill="hold">
                                          <p:stCondLst>
                                            <p:cond delay="999"/>
                                          </p:stCondLst>
                                        </p:cTn>
                                        <p:tgtEl>
                                          <p:spTgt spid="39940"/>
                                        </p:tgtEl>
                                        <p:attrNameLst>
                                          <p:attrName>style.visibility</p:attrName>
                                        </p:attrNameLst>
                                      </p:cBhvr>
                                      <p:to>
                                        <p:strVal val="hidden"/>
                                      </p:to>
                                    </p:set>
                                  </p:childTnLst>
                                </p:cTn>
                              </p:par>
                            </p:childTnLst>
                          </p:cTn>
                        </p:par>
                        <p:par>
                          <p:cTn id="81" fill="hold">
                            <p:stCondLst>
                              <p:cond delay="7000"/>
                            </p:stCondLst>
                            <p:childTnLst>
                              <p:par>
                                <p:cTn id="82" presetID="25" presetClass="exit" presetSubtype="0" fill="hold" nodeType="afterEffect">
                                  <p:stCondLst>
                                    <p:cond delay="0"/>
                                  </p:stCondLst>
                                  <p:childTnLst>
                                    <p:animEffect transition="out" filter="fade">
                                      <p:cBhvr>
                                        <p:cTn id="83" dur="1000" accel="50000">
                                          <p:stCondLst>
                                            <p:cond delay="0"/>
                                          </p:stCondLst>
                                        </p:cTn>
                                        <p:tgtEl>
                                          <p:spTgt spid="39944"/>
                                        </p:tgtEl>
                                      </p:cBhvr>
                                    </p:animEffect>
                                    <p:anim calcmode="lin" valueType="num">
                                      <p:cBhvr>
                                        <p:cTn id="84" dur="500" accel="50000">
                                          <p:stCondLst>
                                            <p:cond delay="0"/>
                                          </p:stCondLst>
                                        </p:cTn>
                                        <p:tgtEl>
                                          <p:spTgt spid="39944"/>
                                        </p:tgtEl>
                                        <p:attrNameLst>
                                          <p:attrName>ppt_y</p:attrName>
                                        </p:attrNameLst>
                                      </p:cBhvr>
                                      <p:tavLst>
                                        <p:tav tm="0">
                                          <p:val>
                                            <p:strVal val="ppt_y"/>
                                          </p:val>
                                        </p:tav>
                                        <p:tav tm="100000">
                                          <p:val>
                                            <p:strVal val="ppt_y+.1"/>
                                          </p:val>
                                        </p:tav>
                                      </p:tavLst>
                                    </p:anim>
                                    <p:anim calcmode="lin" valueType="num">
                                      <p:cBhvr>
                                        <p:cTn id="85" dur="500" decel="50000">
                                          <p:stCondLst>
                                            <p:cond delay="500"/>
                                          </p:stCondLst>
                                        </p:cTn>
                                        <p:tgtEl>
                                          <p:spTgt spid="39944"/>
                                        </p:tgtEl>
                                        <p:attrNameLst>
                                          <p:attrName>ppt_y</p:attrName>
                                        </p:attrNameLst>
                                      </p:cBhvr>
                                      <p:tavLst>
                                        <p:tav tm="0">
                                          <p:val>
                                            <p:strVal val="ppt_y"/>
                                          </p:val>
                                        </p:tav>
                                        <p:tav tm="100000">
                                          <p:val>
                                            <p:strVal val="ppt_y-.1"/>
                                          </p:val>
                                        </p:tav>
                                      </p:tavLst>
                                    </p:anim>
                                    <p:anim calcmode="lin" valueType="num">
                                      <p:cBhvr>
                                        <p:cTn id="86" dur="500" accel="50000">
                                          <p:stCondLst>
                                            <p:cond delay="500"/>
                                          </p:stCondLst>
                                        </p:cTn>
                                        <p:tgtEl>
                                          <p:spTgt spid="39944"/>
                                        </p:tgtEl>
                                        <p:attrNameLst>
                                          <p:attrName>ppt_x</p:attrName>
                                        </p:attrNameLst>
                                      </p:cBhvr>
                                      <p:tavLst>
                                        <p:tav tm="0">
                                          <p:val>
                                            <p:strVal val="ppt_x"/>
                                          </p:val>
                                        </p:tav>
                                        <p:tav tm="100000">
                                          <p:val>
                                            <p:strVal val="ppt_x+.4"/>
                                          </p:val>
                                        </p:tav>
                                      </p:tavLst>
                                    </p:anim>
                                    <p:anim calcmode="lin" valueType="num">
                                      <p:cBhvr>
                                        <p:cTn id="87" dur="1000"/>
                                        <p:tgtEl>
                                          <p:spTgt spid="39944"/>
                                        </p:tgtEl>
                                        <p:attrNameLst>
                                          <p:attrName>ppt_h</p:attrName>
                                        </p:attrNameLst>
                                      </p:cBhvr>
                                      <p:tavLst>
                                        <p:tav tm="0">
                                          <p:val>
                                            <p:strVal val="ppt_h"/>
                                          </p:val>
                                        </p:tav>
                                        <p:tav tm="100000">
                                          <p:val>
                                            <p:strVal val="ppt_h"/>
                                          </p:val>
                                        </p:tav>
                                      </p:tavLst>
                                    </p:anim>
                                    <p:anim calcmode="lin" valueType="num">
                                      <p:cBhvr>
                                        <p:cTn id="88" dur="500" accel="50000">
                                          <p:stCondLst>
                                            <p:cond delay="0"/>
                                          </p:stCondLst>
                                        </p:cTn>
                                        <p:tgtEl>
                                          <p:spTgt spid="39944"/>
                                        </p:tgtEl>
                                        <p:attrNameLst>
                                          <p:attrName>ppt_w</p:attrName>
                                        </p:attrNameLst>
                                      </p:cBhvr>
                                      <p:tavLst>
                                        <p:tav tm="0">
                                          <p:val>
                                            <p:strVal val="ppt_w"/>
                                          </p:val>
                                        </p:tav>
                                        <p:tav tm="100000">
                                          <p:val>
                                            <p:strVal val="ppt_w*.05"/>
                                          </p:val>
                                        </p:tav>
                                      </p:tavLst>
                                    </p:anim>
                                    <p:anim calcmode="lin" valueType="num">
                                      <p:cBhvr>
                                        <p:cTn id="89" dur="500" decel="50000">
                                          <p:stCondLst>
                                            <p:cond delay="500"/>
                                          </p:stCondLst>
                                        </p:cTn>
                                        <p:tgtEl>
                                          <p:spTgt spid="39944"/>
                                        </p:tgtEl>
                                        <p:attrNameLst>
                                          <p:attrName>ppt_w</p:attrName>
                                        </p:attrNameLst>
                                      </p:cBhvr>
                                      <p:tavLst>
                                        <p:tav tm="0">
                                          <p:val>
                                            <p:strVal val="ppt_w"/>
                                          </p:val>
                                        </p:tav>
                                        <p:tav tm="100000">
                                          <p:val>
                                            <p:strVal val="ppt_w/.05"/>
                                          </p:val>
                                        </p:tav>
                                      </p:tavLst>
                                    </p:anim>
                                    <p:anim calcmode="lin" valueType="num">
                                      <p:cBhvr>
                                        <p:cTn id="90" dur="500" accel="50000">
                                          <p:stCondLst>
                                            <p:cond delay="500"/>
                                          </p:stCondLst>
                                        </p:cTn>
                                        <p:tgtEl>
                                          <p:spTgt spid="39944"/>
                                        </p:tgtEl>
                                        <p:attrNameLst>
                                          <p:attrName>style.rotation</p:attrName>
                                        </p:attrNameLst>
                                      </p:cBhvr>
                                      <p:tavLst>
                                        <p:tav tm="0">
                                          <p:val>
                                            <p:fltVal val="0"/>
                                          </p:val>
                                        </p:tav>
                                        <p:tav tm="100000">
                                          <p:val>
                                            <p:fltVal val="-90"/>
                                          </p:val>
                                        </p:tav>
                                      </p:tavLst>
                                    </p:anim>
                                    <p:set>
                                      <p:cBhvr>
                                        <p:cTn id="91" dur="1" fill="hold">
                                          <p:stCondLst>
                                            <p:cond delay="999"/>
                                          </p:stCondLst>
                                        </p:cTn>
                                        <p:tgtEl>
                                          <p:spTgt spid="39944"/>
                                        </p:tgtEl>
                                        <p:attrNameLst>
                                          <p:attrName>style.visibility</p:attrName>
                                        </p:attrNameLst>
                                      </p:cBhvr>
                                      <p:to>
                                        <p:strVal val="hidden"/>
                                      </p:to>
                                    </p:set>
                                  </p:childTnLst>
                                </p:cTn>
                              </p:par>
                            </p:childTnLst>
                          </p:cTn>
                        </p:par>
                        <p:par>
                          <p:cTn id="92" fill="hold">
                            <p:stCondLst>
                              <p:cond delay="8000"/>
                            </p:stCondLst>
                            <p:childTnLst>
                              <p:par>
                                <p:cTn id="93" presetID="25" presetClass="exit" presetSubtype="0" fill="hold" nodeType="afterEffect">
                                  <p:stCondLst>
                                    <p:cond delay="0"/>
                                  </p:stCondLst>
                                  <p:childTnLst>
                                    <p:animEffect transition="out" filter="fade">
                                      <p:cBhvr>
                                        <p:cTn id="94" dur="1000" accel="50000">
                                          <p:stCondLst>
                                            <p:cond delay="0"/>
                                          </p:stCondLst>
                                        </p:cTn>
                                        <p:tgtEl>
                                          <p:spTgt spid="39945"/>
                                        </p:tgtEl>
                                      </p:cBhvr>
                                    </p:animEffect>
                                    <p:anim calcmode="lin" valueType="num">
                                      <p:cBhvr>
                                        <p:cTn id="95" dur="500" accel="50000">
                                          <p:stCondLst>
                                            <p:cond delay="0"/>
                                          </p:stCondLst>
                                        </p:cTn>
                                        <p:tgtEl>
                                          <p:spTgt spid="39945"/>
                                        </p:tgtEl>
                                        <p:attrNameLst>
                                          <p:attrName>ppt_y</p:attrName>
                                        </p:attrNameLst>
                                      </p:cBhvr>
                                      <p:tavLst>
                                        <p:tav tm="0">
                                          <p:val>
                                            <p:strVal val="ppt_y"/>
                                          </p:val>
                                        </p:tav>
                                        <p:tav tm="100000">
                                          <p:val>
                                            <p:strVal val="ppt_y+.1"/>
                                          </p:val>
                                        </p:tav>
                                      </p:tavLst>
                                    </p:anim>
                                    <p:anim calcmode="lin" valueType="num">
                                      <p:cBhvr>
                                        <p:cTn id="96" dur="500" decel="50000">
                                          <p:stCondLst>
                                            <p:cond delay="500"/>
                                          </p:stCondLst>
                                        </p:cTn>
                                        <p:tgtEl>
                                          <p:spTgt spid="39945"/>
                                        </p:tgtEl>
                                        <p:attrNameLst>
                                          <p:attrName>ppt_y</p:attrName>
                                        </p:attrNameLst>
                                      </p:cBhvr>
                                      <p:tavLst>
                                        <p:tav tm="0">
                                          <p:val>
                                            <p:strVal val="ppt_y"/>
                                          </p:val>
                                        </p:tav>
                                        <p:tav tm="100000">
                                          <p:val>
                                            <p:strVal val="ppt_y-.1"/>
                                          </p:val>
                                        </p:tav>
                                      </p:tavLst>
                                    </p:anim>
                                    <p:anim calcmode="lin" valueType="num">
                                      <p:cBhvr>
                                        <p:cTn id="97" dur="500" accel="50000">
                                          <p:stCondLst>
                                            <p:cond delay="500"/>
                                          </p:stCondLst>
                                        </p:cTn>
                                        <p:tgtEl>
                                          <p:spTgt spid="39945"/>
                                        </p:tgtEl>
                                        <p:attrNameLst>
                                          <p:attrName>ppt_x</p:attrName>
                                        </p:attrNameLst>
                                      </p:cBhvr>
                                      <p:tavLst>
                                        <p:tav tm="0">
                                          <p:val>
                                            <p:strVal val="ppt_x"/>
                                          </p:val>
                                        </p:tav>
                                        <p:tav tm="100000">
                                          <p:val>
                                            <p:strVal val="ppt_x+.4"/>
                                          </p:val>
                                        </p:tav>
                                      </p:tavLst>
                                    </p:anim>
                                    <p:anim calcmode="lin" valueType="num">
                                      <p:cBhvr>
                                        <p:cTn id="98" dur="1000"/>
                                        <p:tgtEl>
                                          <p:spTgt spid="39945"/>
                                        </p:tgtEl>
                                        <p:attrNameLst>
                                          <p:attrName>ppt_h</p:attrName>
                                        </p:attrNameLst>
                                      </p:cBhvr>
                                      <p:tavLst>
                                        <p:tav tm="0">
                                          <p:val>
                                            <p:strVal val="ppt_h"/>
                                          </p:val>
                                        </p:tav>
                                        <p:tav tm="100000">
                                          <p:val>
                                            <p:strVal val="ppt_h"/>
                                          </p:val>
                                        </p:tav>
                                      </p:tavLst>
                                    </p:anim>
                                    <p:anim calcmode="lin" valueType="num">
                                      <p:cBhvr>
                                        <p:cTn id="99" dur="500" accel="50000">
                                          <p:stCondLst>
                                            <p:cond delay="0"/>
                                          </p:stCondLst>
                                        </p:cTn>
                                        <p:tgtEl>
                                          <p:spTgt spid="39945"/>
                                        </p:tgtEl>
                                        <p:attrNameLst>
                                          <p:attrName>ppt_w</p:attrName>
                                        </p:attrNameLst>
                                      </p:cBhvr>
                                      <p:tavLst>
                                        <p:tav tm="0">
                                          <p:val>
                                            <p:strVal val="ppt_w"/>
                                          </p:val>
                                        </p:tav>
                                        <p:tav tm="100000">
                                          <p:val>
                                            <p:strVal val="ppt_w*.05"/>
                                          </p:val>
                                        </p:tav>
                                      </p:tavLst>
                                    </p:anim>
                                    <p:anim calcmode="lin" valueType="num">
                                      <p:cBhvr>
                                        <p:cTn id="100" dur="500" decel="50000">
                                          <p:stCondLst>
                                            <p:cond delay="500"/>
                                          </p:stCondLst>
                                        </p:cTn>
                                        <p:tgtEl>
                                          <p:spTgt spid="39945"/>
                                        </p:tgtEl>
                                        <p:attrNameLst>
                                          <p:attrName>ppt_w</p:attrName>
                                        </p:attrNameLst>
                                      </p:cBhvr>
                                      <p:tavLst>
                                        <p:tav tm="0">
                                          <p:val>
                                            <p:strVal val="ppt_w"/>
                                          </p:val>
                                        </p:tav>
                                        <p:tav tm="100000">
                                          <p:val>
                                            <p:strVal val="ppt_w/.05"/>
                                          </p:val>
                                        </p:tav>
                                      </p:tavLst>
                                    </p:anim>
                                    <p:anim calcmode="lin" valueType="num">
                                      <p:cBhvr>
                                        <p:cTn id="101" dur="500" accel="50000">
                                          <p:stCondLst>
                                            <p:cond delay="500"/>
                                          </p:stCondLst>
                                        </p:cTn>
                                        <p:tgtEl>
                                          <p:spTgt spid="39945"/>
                                        </p:tgtEl>
                                        <p:attrNameLst>
                                          <p:attrName>style.rotation</p:attrName>
                                        </p:attrNameLst>
                                      </p:cBhvr>
                                      <p:tavLst>
                                        <p:tav tm="0">
                                          <p:val>
                                            <p:fltVal val="0"/>
                                          </p:val>
                                        </p:tav>
                                        <p:tav tm="100000">
                                          <p:val>
                                            <p:fltVal val="-90"/>
                                          </p:val>
                                        </p:tav>
                                      </p:tavLst>
                                    </p:anim>
                                    <p:set>
                                      <p:cBhvr>
                                        <p:cTn id="102" dur="1" fill="hold">
                                          <p:stCondLst>
                                            <p:cond delay="999"/>
                                          </p:stCondLst>
                                        </p:cTn>
                                        <p:tgtEl>
                                          <p:spTgt spid="39945"/>
                                        </p:tgtEl>
                                        <p:attrNameLst>
                                          <p:attrName>style.visibility</p:attrName>
                                        </p:attrNameLst>
                                      </p:cBhvr>
                                      <p:to>
                                        <p:strVal val="hidden"/>
                                      </p:to>
                                    </p:set>
                                  </p:childTnLst>
                                </p:cTn>
                              </p:par>
                            </p:childTnLst>
                          </p:cTn>
                        </p:par>
                        <p:par>
                          <p:cTn id="103" fill="hold">
                            <p:stCondLst>
                              <p:cond delay="9000"/>
                            </p:stCondLst>
                            <p:childTnLst>
                              <p:par>
                                <p:cTn id="104" presetID="25" presetClass="exit" presetSubtype="0" fill="hold" nodeType="afterEffect">
                                  <p:stCondLst>
                                    <p:cond delay="0"/>
                                  </p:stCondLst>
                                  <p:childTnLst>
                                    <p:animEffect transition="out" filter="fade">
                                      <p:cBhvr>
                                        <p:cTn id="105" dur="1000" accel="50000">
                                          <p:stCondLst>
                                            <p:cond delay="0"/>
                                          </p:stCondLst>
                                        </p:cTn>
                                        <p:tgtEl>
                                          <p:spTgt spid="39943">
                                            <p:txEl>
                                              <p:pRg st="0" end="0"/>
                                            </p:txEl>
                                          </p:spTgt>
                                        </p:tgtEl>
                                      </p:cBhvr>
                                    </p:animEffect>
                                    <p:anim calcmode="lin" valueType="num">
                                      <p:cBhvr>
                                        <p:cTn id="106" dur="500" accel="50000">
                                          <p:stCondLst>
                                            <p:cond delay="0"/>
                                          </p:stCondLst>
                                        </p:cTn>
                                        <p:tgtEl>
                                          <p:spTgt spid="39943">
                                            <p:txEl>
                                              <p:pRg st="0" end="0"/>
                                            </p:txEl>
                                          </p:spTgt>
                                        </p:tgtEl>
                                        <p:attrNameLst>
                                          <p:attrName>ppt_y</p:attrName>
                                        </p:attrNameLst>
                                      </p:cBhvr>
                                      <p:tavLst>
                                        <p:tav tm="0">
                                          <p:val>
                                            <p:strVal val="ppt_y"/>
                                          </p:val>
                                        </p:tav>
                                        <p:tav tm="100000">
                                          <p:val>
                                            <p:strVal val="ppt_y+.1"/>
                                          </p:val>
                                        </p:tav>
                                      </p:tavLst>
                                    </p:anim>
                                    <p:anim calcmode="lin" valueType="num">
                                      <p:cBhvr>
                                        <p:cTn id="107" dur="500" decel="50000">
                                          <p:stCondLst>
                                            <p:cond delay="500"/>
                                          </p:stCondLst>
                                        </p:cTn>
                                        <p:tgtEl>
                                          <p:spTgt spid="39943">
                                            <p:txEl>
                                              <p:pRg st="0" end="0"/>
                                            </p:txEl>
                                          </p:spTgt>
                                        </p:tgtEl>
                                        <p:attrNameLst>
                                          <p:attrName>ppt_y</p:attrName>
                                        </p:attrNameLst>
                                      </p:cBhvr>
                                      <p:tavLst>
                                        <p:tav tm="0">
                                          <p:val>
                                            <p:strVal val="ppt_y"/>
                                          </p:val>
                                        </p:tav>
                                        <p:tav tm="100000">
                                          <p:val>
                                            <p:strVal val="ppt_y-.1"/>
                                          </p:val>
                                        </p:tav>
                                      </p:tavLst>
                                    </p:anim>
                                    <p:anim calcmode="lin" valueType="num">
                                      <p:cBhvr>
                                        <p:cTn id="108" dur="500" accel="50000">
                                          <p:stCondLst>
                                            <p:cond delay="500"/>
                                          </p:stCondLst>
                                        </p:cTn>
                                        <p:tgtEl>
                                          <p:spTgt spid="39943">
                                            <p:txEl>
                                              <p:pRg st="0" end="0"/>
                                            </p:txEl>
                                          </p:spTgt>
                                        </p:tgtEl>
                                        <p:attrNameLst>
                                          <p:attrName>ppt_x</p:attrName>
                                        </p:attrNameLst>
                                      </p:cBhvr>
                                      <p:tavLst>
                                        <p:tav tm="0">
                                          <p:val>
                                            <p:strVal val="ppt_x"/>
                                          </p:val>
                                        </p:tav>
                                        <p:tav tm="100000">
                                          <p:val>
                                            <p:strVal val="ppt_x+.4"/>
                                          </p:val>
                                        </p:tav>
                                      </p:tavLst>
                                    </p:anim>
                                    <p:anim calcmode="lin" valueType="num">
                                      <p:cBhvr>
                                        <p:cTn id="109" dur="1000"/>
                                        <p:tgtEl>
                                          <p:spTgt spid="39943">
                                            <p:txEl>
                                              <p:pRg st="0" end="0"/>
                                            </p:txEl>
                                          </p:spTgt>
                                        </p:tgtEl>
                                        <p:attrNameLst>
                                          <p:attrName>ppt_h</p:attrName>
                                        </p:attrNameLst>
                                      </p:cBhvr>
                                      <p:tavLst>
                                        <p:tav tm="0">
                                          <p:val>
                                            <p:strVal val="ppt_h"/>
                                          </p:val>
                                        </p:tav>
                                        <p:tav tm="100000">
                                          <p:val>
                                            <p:strVal val="ppt_h"/>
                                          </p:val>
                                        </p:tav>
                                      </p:tavLst>
                                    </p:anim>
                                    <p:anim calcmode="lin" valueType="num">
                                      <p:cBhvr>
                                        <p:cTn id="110" dur="500" accel="50000">
                                          <p:stCondLst>
                                            <p:cond delay="0"/>
                                          </p:stCondLst>
                                        </p:cTn>
                                        <p:tgtEl>
                                          <p:spTgt spid="39943">
                                            <p:txEl>
                                              <p:pRg st="0" end="0"/>
                                            </p:txEl>
                                          </p:spTgt>
                                        </p:tgtEl>
                                        <p:attrNameLst>
                                          <p:attrName>ppt_w</p:attrName>
                                        </p:attrNameLst>
                                      </p:cBhvr>
                                      <p:tavLst>
                                        <p:tav tm="0">
                                          <p:val>
                                            <p:strVal val="ppt_w"/>
                                          </p:val>
                                        </p:tav>
                                        <p:tav tm="100000">
                                          <p:val>
                                            <p:strVal val="ppt_w*.05"/>
                                          </p:val>
                                        </p:tav>
                                      </p:tavLst>
                                    </p:anim>
                                    <p:anim calcmode="lin" valueType="num">
                                      <p:cBhvr>
                                        <p:cTn id="111" dur="500" decel="50000">
                                          <p:stCondLst>
                                            <p:cond delay="500"/>
                                          </p:stCondLst>
                                        </p:cTn>
                                        <p:tgtEl>
                                          <p:spTgt spid="39943">
                                            <p:txEl>
                                              <p:pRg st="0" end="0"/>
                                            </p:txEl>
                                          </p:spTgt>
                                        </p:tgtEl>
                                        <p:attrNameLst>
                                          <p:attrName>ppt_w</p:attrName>
                                        </p:attrNameLst>
                                      </p:cBhvr>
                                      <p:tavLst>
                                        <p:tav tm="0">
                                          <p:val>
                                            <p:strVal val="ppt_w"/>
                                          </p:val>
                                        </p:tav>
                                        <p:tav tm="100000">
                                          <p:val>
                                            <p:strVal val="ppt_w/.05"/>
                                          </p:val>
                                        </p:tav>
                                      </p:tavLst>
                                    </p:anim>
                                    <p:anim calcmode="lin" valueType="num">
                                      <p:cBhvr>
                                        <p:cTn id="112" dur="500" accel="50000">
                                          <p:stCondLst>
                                            <p:cond delay="500"/>
                                          </p:stCondLst>
                                        </p:cTn>
                                        <p:tgtEl>
                                          <p:spTgt spid="39943">
                                            <p:txEl>
                                              <p:pRg st="0" end="0"/>
                                            </p:txEl>
                                          </p:spTgt>
                                        </p:tgtEl>
                                        <p:attrNameLst>
                                          <p:attrName>style.rotation</p:attrName>
                                        </p:attrNameLst>
                                      </p:cBhvr>
                                      <p:tavLst>
                                        <p:tav tm="0">
                                          <p:val>
                                            <p:fltVal val="0"/>
                                          </p:val>
                                        </p:tav>
                                        <p:tav tm="100000">
                                          <p:val>
                                            <p:fltVal val="-90"/>
                                          </p:val>
                                        </p:tav>
                                      </p:tavLst>
                                    </p:anim>
                                    <p:set>
                                      <p:cBhvr>
                                        <p:cTn id="113" dur="1" fill="hold">
                                          <p:stCondLst>
                                            <p:cond delay="999"/>
                                          </p:stCondLst>
                                        </p:cTn>
                                        <p:tgtEl>
                                          <p:spTgt spid="39943">
                                            <p:txEl>
                                              <p:pRg st="0" end="0"/>
                                            </p:txEl>
                                          </p:spTgt>
                                        </p:tgtEl>
                                        <p:attrNameLst>
                                          <p:attrName>style.visibility</p:attrName>
                                        </p:attrNameLst>
                                      </p:cBhvr>
                                      <p:to>
                                        <p:strVal val="hidden"/>
                                      </p:to>
                                    </p:set>
                                  </p:childTnLst>
                                </p:cTn>
                              </p:par>
                            </p:childTnLst>
                          </p:cTn>
                        </p:par>
                        <p:par>
                          <p:cTn id="114" fill="hold">
                            <p:stCondLst>
                              <p:cond delay="10000"/>
                            </p:stCondLst>
                            <p:childTnLst>
                              <p:par>
                                <p:cTn id="115" presetID="25" presetClass="exit" presetSubtype="0" fill="hold" nodeType="afterEffect">
                                  <p:stCondLst>
                                    <p:cond delay="0"/>
                                  </p:stCondLst>
                                  <p:childTnLst>
                                    <p:animEffect transition="out" filter="fade">
                                      <p:cBhvr>
                                        <p:cTn id="116" dur="1000" accel="50000">
                                          <p:stCondLst>
                                            <p:cond delay="0"/>
                                          </p:stCondLst>
                                        </p:cTn>
                                        <p:tgtEl>
                                          <p:spTgt spid="39943">
                                            <p:txEl>
                                              <p:pRg st="1" end="1"/>
                                            </p:txEl>
                                          </p:spTgt>
                                        </p:tgtEl>
                                      </p:cBhvr>
                                    </p:animEffect>
                                    <p:anim calcmode="lin" valueType="num">
                                      <p:cBhvr>
                                        <p:cTn id="117" dur="500" accel="50000">
                                          <p:stCondLst>
                                            <p:cond delay="0"/>
                                          </p:stCondLst>
                                        </p:cTn>
                                        <p:tgtEl>
                                          <p:spTgt spid="39943">
                                            <p:txEl>
                                              <p:pRg st="1" end="1"/>
                                            </p:txEl>
                                          </p:spTgt>
                                        </p:tgtEl>
                                        <p:attrNameLst>
                                          <p:attrName>ppt_y</p:attrName>
                                        </p:attrNameLst>
                                      </p:cBhvr>
                                      <p:tavLst>
                                        <p:tav tm="0">
                                          <p:val>
                                            <p:strVal val="ppt_y"/>
                                          </p:val>
                                        </p:tav>
                                        <p:tav tm="100000">
                                          <p:val>
                                            <p:strVal val="ppt_y+.1"/>
                                          </p:val>
                                        </p:tav>
                                      </p:tavLst>
                                    </p:anim>
                                    <p:anim calcmode="lin" valueType="num">
                                      <p:cBhvr>
                                        <p:cTn id="118" dur="500" decel="50000">
                                          <p:stCondLst>
                                            <p:cond delay="500"/>
                                          </p:stCondLst>
                                        </p:cTn>
                                        <p:tgtEl>
                                          <p:spTgt spid="39943">
                                            <p:txEl>
                                              <p:pRg st="1" end="1"/>
                                            </p:txEl>
                                          </p:spTgt>
                                        </p:tgtEl>
                                        <p:attrNameLst>
                                          <p:attrName>ppt_y</p:attrName>
                                        </p:attrNameLst>
                                      </p:cBhvr>
                                      <p:tavLst>
                                        <p:tav tm="0">
                                          <p:val>
                                            <p:strVal val="ppt_y"/>
                                          </p:val>
                                        </p:tav>
                                        <p:tav tm="100000">
                                          <p:val>
                                            <p:strVal val="ppt_y-.1"/>
                                          </p:val>
                                        </p:tav>
                                      </p:tavLst>
                                    </p:anim>
                                    <p:anim calcmode="lin" valueType="num">
                                      <p:cBhvr>
                                        <p:cTn id="119" dur="500" accel="50000">
                                          <p:stCondLst>
                                            <p:cond delay="500"/>
                                          </p:stCondLst>
                                        </p:cTn>
                                        <p:tgtEl>
                                          <p:spTgt spid="39943">
                                            <p:txEl>
                                              <p:pRg st="1" end="1"/>
                                            </p:txEl>
                                          </p:spTgt>
                                        </p:tgtEl>
                                        <p:attrNameLst>
                                          <p:attrName>ppt_x</p:attrName>
                                        </p:attrNameLst>
                                      </p:cBhvr>
                                      <p:tavLst>
                                        <p:tav tm="0">
                                          <p:val>
                                            <p:strVal val="ppt_x"/>
                                          </p:val>
                                        </p:tav>
                                        <p:tav tm="100000">
                                          <p:val>
                                            <p:strVal val="ppt_x+.4"/>
                                          </p:val>
                                        </p:tav>
                                      </p:tavLst>
                                    </p:anim>
                                    <p:anim calcmode="lin" valueType="num">
                                      <p:cBhvr>
                                        <p:cTn id="120" dur="1000"/>
                                        <p:tgtEl>
                                          <p:spTgt spid="39943">
                                            <p:txEl>
                                              <p:pRg st="1" end="1"/>
                                            </p:txEl>
                                          </p:spTgt>
                                        </p:tgtEl>
                                        <p:attrNameLst>
                                          <p:attrName>ppt_h</p:attrName>
                                        </p:attrNameLst>
                                      </p:cBhvr>
                                      <p:tavLst>
                                        <p:tav tm="0">
                                          <p:val>
                                            <p:strVal val="ppt_h"/>
                                          </p:val>
                                        </p:tav>
                                        <p:tav tm="100000">
                                          <p:val>
                                            <p:strVal val="ppt_h"/>
                                          </p:val>
                                        </p:tav>
                                      </p:tavLst>
                                    </p:anim>
                                    <p:anim calcmode="lin" valueType="num">
                                      <p:cBhvr>
                                        <p:cTn id="121" dur="500" accel="50000">
                                          <p:stCondLst>
                                            <p:cond delay="0"/>
                                          </p:stCondLst>
                                        </p:cTn>
                                        <p:tgtEl>
                                          <p:spTgt spid="39943">
                                            <p:txEl>
                                              <p:pRg st="1" end="1"/>
                                            </p:txEl>
                                          </p:spTgt>
                                        </p:tgtEl>
                                        <p:attrNameLst>
                                          <p:attrName>ppt_w</p:attrName>
                                        </p:attrNameLst>
                                      </p:cBhvr>
                                      <p:tavLst>
                                        <p:tav tm="0">
                                          <p:val>
                                            <p:strVal val="ppt_w"/>
                                          </p:val>
                                        </p:tav>
                                        <p:tav tm="100000">
                                          <p:val>
                                            <p:strVal val="ppt_w*.05"/>
                                          </p:val>
                                        </p:tav>
                                      </p:tavLst>
                                    </p:anim>
                                    <p:anim calcmode="lin" valueType="num">
                                      <p:cBhvr>
                                        <p:cTn id="122" dur="500" decel="50000">
                                          <p:stCondLst>
                                            <p:cond delay="500"/>
                                          </p:stCondLst>
                                        </p:cTn>
                                        <p:tgtEl>
                                          <p:spTgt spid="39943">
                                            <p:txEl>
                                              <p:pRg st="1" end="1"/>
                                            </p:txEl>
                                          </p:spTgt>
                                        </p:tgtEl>
                                        <p:attrNameLst>
                                          <p:attrName>ppt_w</p:attrName>
                                        </p:attrNameLst>
                                      </p:cBhvr>
                                      <p:tavLst>
                                        <p:tav tm="0">
                                          <p:val>
                                            <p:strVal val="ppt_w"/>
                                          </p:val>
                                        </p:tav>
                                        <p:tav tm="100000">
                                          <p:val>
                                            <p:strVal val="ppt_w/.05"/>
                                          </p:val>
                                        </p:tav>
                                      </p:tavLst>
                                    </p:anim>
                                    <p:anim calcmode="lin" valueType="num">
                                      <p:cBhvr>
                                        <p:cTn id="123" dur="500" accel="50000">
                                          <p:stCondLst>
                                            <p:cond delay="500"/>
                                          </p:stCondLst>
                                        </p:cTn>
                                        <p:tgtEl>
                                          <p:spTgt spid="39943">
                                            <p:txEl>
                                              <p:pRg st="1" end="1"/>
                                            </p:txEl>
                                          </p:spTgt>
                                        </p:tgtEl>
                                        <p:attrNameLst>
                                          <p:attrName>style.rotation</p:attrName>
                                        </p:attrNameLst>
                                      </p:cBhvr>
                                      <p:tavLst>
                                        <p:tav tm="0">
                                          <p:val>
                                            <p:fltVal val="0"/>
                                          </p:val>
                                        </p:tav>
                                        <p:tav tm="100000">
                                          <p:val>
                                            <p:fltVal val="-90"/>
                                          </p:val>
                                        </p:tav>
                                      </p:tavLst>
                                    </p:anim>
                                    <p:set>
                                      <p:cBhvr>
                                        <p:cTn id="124" dur="1" fill="hold">
                                          <p:stCondLst>
                                            <p:cond delay="999"/>
                                          </p:stCondLst>
                                        </p:cTn>
                                        <p:tgtEl>
                                          <p:spTgt spid="39943">
                                            <p:txEl>
                                              <p:pRg st="1" end="1"/>
                                            </p:txEl>
                                          </p:spTgt>
                                        </p:tgtEl>
                                        <p:attrNameLst>
                                          <p:attrName>style.visibility</p:attrName>
                                        </p:attrNameLst>
                                      </p:cBhvr>
                                      <p:to>
                                        <p:strVal val="hidden"/>
                                      </p:to>
                                    </p:set>
                                  </p:childTnLst>
                                </p:cTn>
                              </p:par>
                            </p:childTnLst>
                          </p:cTn>
                        </p:par>
                        <p:par>
                          <p:cTn id="125" fill="hold">
                            <p:stCondLst>
                              <p:cond delay="11000"/>
                            </p:stCondLst>
                            <p:childTnLst>
                              <p:par>
                                <p:cTn id="126" presetID="25" presetClass="exit" presetSubtype="0" fill="hold" nodeType="afterEffect">
                                  <p:stCondLst>
                                    <p:cond delay="0"/>
                                  </p:stCondLst>
                                  <p:childTnLst>
                                    <p:animEffect transition="out" filter="fade">
                                      <p:cBhvr>
                                        <p:cTn id="127" dur="1000" accel="50000">
                                          <p:stCondLst>
                                            <p:cond delay="0"/>
                                          </p:stCondLst>
                                        </p:cTn>
                                        <p:tgtEl>
                                          <p:spTgt spid="39943">
                                            <p:txEl>
                                              <p:pRg st="2" end="2"/>
                                            </p:txEl>
                                          </p:spTgt>
                                        </p:tgtEl>
                                      </p:cBhvr>
                                    </p:animEffect>
                                    <p:anim calcmode="lin" valueType="num">
                                      <p:cBhvr>
                                        <p:cTn id="128" dur="500" accel="50000">
                                          <p:stCondLst>
                                            <p:cond delay="0"/>
                                          </p:stCondLst>
                                        </p:cTn>
                                        <p:tgtEl>
                                          <p:spTgt spid="39943">
                                            <p:txEl>
                                              <p:pRg st="2" end="2"/>
                                            </p:txEl>
                                          </p:spTgt>
                                        </p:tgtEl>
                                        <p:attrNameLst>
                                          <p:attrName>ppt_y</p:attrName>
                                        </p:attrNameLst>
                                      </p:cBhvr>
                                      <p:tavLst>
                                        <p:tav tm="0">
                                          <p:val>
                                            <p:strVal val="ppt_y"/>
                                          </p:val>
                                        </p:tav>
                                        <p:tav tm="100000">
                                          <p:val>
                                            <p:strVal val="ppt_y+.1"/>
                                          </p:val>
                                        </p:tav>
                                      </p:tavLst>
                                    </p:anim>
                                    <p:anim calcmode="lin" valueType="num">
                                      <p:cBhvr>
                                        <p:cTn id="129" dur="500" decel="50000">
                                          <p:stCondLst>
                                            <p:cond delay="500"/>
                                          </p:stCondLst>
                                        </p:cTn>
                                        <p:tgtEl>
                                          <p:spTgt spid="39943">
                                            <p:txEl>
                                              <p:pRg st="2" end="2"/>
                                            </p:txEl>
                                          </p:spTgt>
                                        </p:tgtEl>
                                        <p:attrNameLst>
                                          <p:attrName>ppt_y</p:attrName>
                                        </p:attrNameLst>
                                      </p:cBhvr>
                                      <p:tavLst>
                                        <p:tav tm="0">
                                          <p:val>
                                            <p:strVal val="ppt_y"/>
                                          </p:val>
                                        </p:tav>
                                        <p:tav tm="100000">
                                          <p:val>
                                            <p:strVal val="ppt_y-.1"/>
                                          </p:val>
                                        </p:tav>
                                      </p:tavLst>
                                    </p:anim>
                                    <p:anim calcmode="lin" valueType="num">
                                      <p:cBhvr>
                                        <p:cTn id="130" dur="500" accel="50000">
                                          <p:stCondLst>
                                            <p:cond delay="500"/>
                                          </p:stCondLst>
                                        </p:cTn>
                                        <p:tgtEl>
                                          <p:spTgt spid="39943">
                                            <p:txEl>
                                              <p:pRg st="2" end="2"/>
                                            </p:txEl>
                                          </p:spTgt>
                                        </p:tgtEl>
                                        <p:attrNameLst>
                                          <p:attrName>ppt_x</p:attrName>
                                        </p:attrNameLst>
                                      </p:cBhvr>
                                      <p:tavLst>
                                        <p:tav tm="0">
                                          <p:val>
                                            <p:strVal val="ppt_x"/>
                                          </p:val>
                                        </p:tav>
                                        <p:tav tm="100000">
                                          <p:val>
                                            <p:strVal val="ppt_x+.4"/>
                                          </p:val>
                                        </p:tav>
                                      </p:tavLst>
                                    </p:anim>
                                    <p:anim calcmode="lin" valueType="num">
                                      <p:cBhvr>
                                        <p:cTn id="131" dur="1000"/>
                                        <p:tgtEl>
                                          <p:spTgt spid="39943">
                                            <p:txEl>
                                              <p:pRg st="2" end="2"/>
                                            </p:txEl>
                                          </p:spTgt>
                                        </p:tgtEl>
                                        <p:attrNameLst>
                                          <p:attrName>ppt_h</p:attrName>
                                        </p:attrNameLst>
                                      </p:cBhvr>
                                      <p:tavLst>
                                        <p:tav tm="0">
                                          <p:val>
                                            <p:strVal val="ppt_h"/>
                                          </p:val>
                                        </p:tav>
                                        <p:tav tm="100000">
                                          <p:val>
                                            <p:strVal val="ppt_h"/>
                                          </p:val>
                                        </p:tav>
                                      </p:tavLst>
                                    </p:anim>
                                    <p:anim calcmode="lin" valueType="num">
                                      <p:cBhvr>
                                        <p:cTn id="132" dur="500" accel="50000">
                                          <p:stCondLst>
                                            <p:cond delay="0"/>
                                          </p:stCondLst>
                                        </p:cTn>
                                        <p:tgtEl>
                                          <p:spTgt spid="39943">
                                            <p:txEl>
                                              <p:pRg st="2" end="2"/>
                                            </p:txEl>
                                          </p:spTgt>
                                        </p:tgtEl>
                                        <p:attrNameLst>
                                          <p:attrName>ppt_w</p:attrName>
                                        </p:attrNameLst>
                                      </p:cBhvr>
                                      <p:tavLst>
                                        <p:tav tm="0">
                                          <p:val>
                                            <p:strVal val="ppt_w"/>
                                          </p:val>
                                        </p:tav>
                                        <p:tav tm="100000">
                                          <p:val>
                                            <p:strVal val="ppt_w*.05"/>
                                          </p:val>
                                        </p:tav>
                                      </p:tavLst>
                                    </p:anim>
                                    <p:anim calcmode="lin" valueType="num">
                                      <p:cBhvr>
                                        <p:cTn id="133" dur="500" decel="50000">
                                          <p:stCondLst>
                                            <p:cond delay="500"/>
                                          </p:stCondLst>
                                        </p:cTn>
                                        <p:tgtEl>
                                          <p:spTgt spid="39943">
                                            <p:txEl>
                                              <p:pRg st="2" end="2"/>
                                            </p:txEl>
                                          </p:spTgt>
                                        </p:tgtEl>
                                        <p:attrNameLst>
                                          <p:attrName>ppt_w</p:attrName>
                                        </p:attrNameLst>
                                      </p:cBhvr>
                                      <p:tavLst>
                                        <p:tav tm="0">
                                          <p:val>
                                            <p:strVal val="ppt_w"/>
                                          </p:val>
                                        </p:tav>
                                        <p:tav tm="100000">
                                          <p:val>
                                            <p:strVal val="ppt_w/.05"/>
                                          </p:val>
                                        </p:tav>
                                      </p:tavLst>
                                    </p:anim>
                                    <p:anim calcmode="lin" valueType="num">
                                      <p:cBhvr>
                                        <p:cTn id="134" dur="500" accel="50000">
                                          <p:stCondLst>
                                            <p:cond delay="500"/>
                                          </p:stCondLst>
                                        </p:cTn>
                                        <p:tgtEl>
                                          <p:spTgt spid="39943">
                                            <p:txEl>
                                              <p:pRg st="2" end="2"/>
                                            </p:txEl>
                                          </p:spTgt>
                                        </p:tgtEl>
                                        <p:attrNameLst>
                                          <p:attrName>style.rotation</p:attrName>
                                        </p:attrNameLst>
                                      </p:cBhvr>
                                      <p:tavLst>
                                        <p:tav tm="0">
                                          <p:val>
                                            <p:fltVal val="0"/>
                                          </p:val>
                                        </p:tav>
                                        <p:tav tm="100000">
                                          <p:val>
                                            <p:fltVal val="-90"/>
                                          </p:val>
                                        </p:tav>
                                      </p:tavLst>
                                    </p:anim>
                                    <p:set>
                                      <p:cBhvr>
                                        <p:cTn id="135" dur="1" fill="hold">
                                          <p:stCondLst>
                                            <p:cond delay="999"/>
                                          </p:stCondLst>
                                        </p:cTn>
                                        <p:tgtEl>
                                          <p:spTgt spid="3994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34" name="Picture 38" descr="C:\Documents and Settings\Administrator.SERVER.000\Desktop\mappa_territorio[1].gif"/>
          <p:cNvPicPr>
            <a:picLocks noChangeAspect="1" noChangeArrowheads="1"/>
          </p:cNvPicPr>
          <p:nvPr/>
        </p:nvPicPr>
        <p:blipFill>
          <a:blip r:embed="rId2"/>
          <a:srcRect/>
          <a:stretch>
            <a:fillRect/>
          </a:stretch>
        </p:blipFill>
        <p:spPr bwMode="auto">
          <a:xfrm>
            <a:off x="0" y="0"/>
            <a:ext cx="9144000" cy="6858000"/>
          </a:xfrm>
          <a:prstGeom prst="rect">
            <a:avLst/>
          </a:prstGeom>
          <a:noFill/>
        </p:spPr>
      </p:pic>
      <p:cxnSp>
        <p:nvCxnSpPr>
          <p:cNvPr id="33" name="Connettore 1 32"/>
          <p:cNvCxnSpPr/>
          <p:nvPr/>
        </p:nvCxnSpPr>
        <p:spPr>
          <a:xfrm rot="10800000" flipV="1">
            <a:off x="5500694" y="1285860"/>
            <a:ext cx="1571636" cy="357190"/>
          </a:xfrm>
          <a:prstGeom prst="line">
            <a:avLst/>
          </a:prstGeom>
          <a:ln w="82550" cap="rnd">
            <a:solidFill>
              <a:srgbClr val="FF0000"/>
            </a:solidFill>
            <a:round/>
            <a:headEnd type="oval"/>
            <a:tailEnd type="oval"/>
          </a:ln>
          <a:scene3d>
            <a:camera prst="orthographicFront"/>
            <a:lightRig rig="threePt" dir="t"/>
          </a:scene3d>
          <a:sp3d prstMaterial="metal">
            <a:bevelT w="114300" h="88900"/>
            <a:bevelB w="101600" h="88900" prst="relaxedInset"/>
          </a:sp3d>
        </p:spPr>
        <p:style>
          <a:lnRef idx="1">
            <a:schemeClr val="accent1"/>
          </a:lnRef>
          <a:fillRef idx="0">
            <a:schemeClr val="accent1"/>
          </a:fillRef>
          <a:effectRef idx="0">
            <a:schemeClr val="accent1"/>
          </a:effectRef>
          <a:fontRef idx="minor">
            <a:schemeClr val="tx1"/>
          </a:fontRef>
        </p:style>
      </p:cxnSp>
      <p:pic>
        <p:nvPicPr>
          <p:cNvPr id="4133" name="Picture 37" descr="busline"/>
          <p:cNvPicPr>
            <a:picLocks noChangeAspect="1" noChangeArrowheads="1"/>
          </p:cNvPicPr>
          <p:nvPr/>
        </p:nvPicPr>
        <p:blipFill>
          <a:blip r:embed="rId3"/>
          <a:srcRect/>
          <a:stretch>
            <a:fillRect/>
          </a:stretch>
        </p:blipFill>
        <p:spPr bwMode="auto">
          <a:xfrm>
            <a:off x="6786578" y="1071546"/>
            <a:ext cx="649288" cy="428625"/>
          </a:xfrm>
          <a:prstGeom prst="rect">
            <a:avLst/>
          </a:prstGeom>
          <a:noFill/>
        </p:spPr>
      </p:pic>
      <p:pic>
        <p:nvPicPr>
          <p:cNvPr id="2050" name="Picture 2" descr="C:\Users\Wolfino_L4\Desktop\mave\Nuova cartella\onion-head93.gif"/>
          <p:cNvPicPr>
            <a:picLocks noChangeAspect="1" noChangeArrowheads="1" noCrop="1"/>
          </p:cNvPicPr>
          <p:nvPr/>
        </p:nvPicPr>
        <p:blipFill>
          <a:blip r:embed="rId4"/>
          <a:srcRect/>
          <a:stretch>
            <a:fillRect/>
          </a:stretch>
        </p:blipFill>
        <p:spPr bwMode="auto">
          <a:xfrm>
            <a:off x="8667750" y="0"/>
            <a:ext cx="476250" cy="4762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782 -0.00255 L -0.18316 0.05787 " pathEditMode="relative" rAng="0" ptsTypes="AA">
                                      <p:cBhvr>
                                        <p:cTn id="6" dur="3000" fill="hold"/>
                                        <p:tgtEl>
                                          <p:spTgt spid="4133"/>
                                        </p:tgtEl>
                                        <p:attrNameLst>
                                          <p:attrName>ppt_x</p:attrName>
                                          <p:attrName>ppt_y</p:attrName>
                                        </p:attrNameLst>
                                      </p:cBhvr>
                                      <p:rCtr x="-95" y="30"/>
                                    </p:animMotion>
                                  </p:childTnLst>
                                </p:cTn>
                              </p:par>
                              <p:par>
                                <p:cTn id="7" presetID="18" presetClass="entr" presetSubtype="12" fill="hold" nodeType="withEffect">
                                  <p:stCondLst>
                                    <p:cond delay="0"/>
                                  </p:stCondLst>
                                  <p:childTnLst>
                                    <p:set>
                                      <p:cBhvr>
                                        <p:cTn id="8" dur="1" fill="hold">
                                          <p:stCondLst>
                                            <p:cond delay="0"/>
                                          </p:stCondLst>
                                        </p:cTn>
                                        <p:tgtEl>
                                          <p:spTgt spid="33"/>
                                        </p:tgtEl>
                                        <p:attrNameLst>
                                          <p:attrName>style.visibility</p:attrName>
                                        </p:attrNameLst>
                                      </p:cBhvr>
                                      <p:to>
                                        <p:strVal val="visible"/>
                                      </p:to>
                                    </p:set>
                                    <p:animEffect transition="in" filter="strips(downLeft)">
                                      <p:cBhvr>
                                        <p:cTn id="9"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it-IT" sz="6600" b="1">
                <a:solidFill>
                  <a:srgbClr val="FF0000"/>
                </a:solidFill>
                <a:latin typeface="Monotype Corsiva" pitchFamily="66" charset="0"/>
              </a:rPr>
              <a:t>DOLCI E GELATI</a:t>
            </a:r>
          </a:p>
        </p:txBody>
      </p:sp>
      <p:sp>
        <p:nvSpPr>
          <p:cNvPr id="41991" name="Rectangle 7"/>
          <p:cNvSpPr>
            <a:spLocks noGrp="1" noChangeArrowheads="1"/>
          </p:cNvSpPr>
          <p:nvPr>
            <p:ph type="body" sz="half" idx="3"/>
          </p:nvPr>
        </p:nvSpPr>
        <p:spPr>
          <a:xfrm>
            <a:off x="684213" y="4437063"/>
            <a:ext cx="7772400" cy="1981200"/>
          </a:xfrm>
        </p:spPr>
        <p:txBody>
          <a:bodyPr/>
          <a:lstStyle/>
          <a:p>
            <a:pPr algn="ctr"/>
            <a:r>
              <a:rPr lang="it-IT" sz="3600" b="1">
                <a:latin typeface="Monotype Corsiva" pitchFamily="66" charset="0"/>
              </a:rPr>
              <a:t>Cicerchiata</a:t>
            </a:r>
          </a:p>
          <a:p>
            <a:pPr algn="ctr"/>
            <a:r>
              <a:rPr lang="it-IT" sz="3600" b="1">
                <a:latin typeface="Monotype Corsiva" pitchFamily="66" charset="0"/>
              </a:rPr>
              <a:t>Fiadone</a:t>
            </a:r>
          </a:p>
          <a:p>
            <a:pPr algn="ctr"/>
            <a:r>
              <a:rPr lang="it-IT" sz="3600" b="1">
                <a:latin typeface="Monotype Corsiva" pitchFamily="66" charset="0"/>
              </a:rPr>
              <a:t>Pizzelle, nevole, Ferratelle</a:t>
            </a:r>
          </a:p>
        </p:txBody>
      </p:sp>
      <p:pic>
        <p:nvPicPr>
          <p:cNvPr id="41993" name="Picture 9" descr="fiadone"/>
          <p:cNvPicPr>
            <a:picLocks noGrp="1" noChangeAspect="1" noChangeArrowheads="1"/>
          </p:cNvPicPr>
          <p:nvPr>
            <p:ph sz="quarter" idx="1"/>
          </p:nvPr>
        </p:nvPicPr>
        <p:blipFill>
          <a:blip r:embed="rId2"/>
          <a:srcRect/>
          <a:stretch>
            <a:fillRect/>
          </a:stretch>
        </p:blipFill>
        <p:spPr>
          <a:xfrm>
            <a:off x="971550" y="1700213"/>
            <a:ext cx="2881313" cy="2520950"/>
          </a:xfrm>
          <a:noFill/>
          <a:ln/>
        </p:spPr>
      </p:pic>
      <p:pic>
        <p:nvPicPr>
          <p:cNvPr id="41994" name="Picture 10" descr="pizelle"/>
          <p:cNvPicPr>
            <a:picLocks noGrp="1" noChangeAspect="1" noChangeArrowheads="1"/>
          </p:cNvPicPr>
          <p:nvPr>
            <p:ph sz="quarter" idx="2"/>
          </p:nvPr>
        </p:nvPicPr>
        <p:blipFill>
          <a:blip r:embed="rId3"/>
          <a:srcRect/>
          <a:stretch>
            <a:fillRect/>
          </a:stretch>
        </p:blipFill>
        <p:spPr>
          <a:xfrm>
            <a:off x="5435600" y="1773238"/>
            <a:ext cx="2592388" cy="2447925"/>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1000"/>
                                        <p:tgtEl>
                                          <p:spTgt spid="41988"/>
                                        </p:tgtEl>
                                      </p:cBhvr>
                                    </p:animEffect>
                                  </p:childTnLst>
                                </p:cTn>
                              </p:par>
                            </p:childTnLst>
                          </p:cTn>
                        </p:par>
                        <p:par>
                          <p:cTn id="8" fill="hold">
                            <p:stCondLst>
                              <p:cond delay="1000"/>
                            </p:stCondLst>
                            <p:childTnLst>
                              <p:par>
                                <p:cTn id="9" presetID="8" presetClass="entr" presetSubtype="32" fill="hold" nodeType="afterEffect">
                                  <p:stCondLst>
                                    <p:cond delay="0"/>
                                  </p:stCondLst>
                                  <p:childTnLst>
                                    <p:set>
                                      <p:cBhvr>
                                        <p:cTn id="10" dur="1" fill="hold">
                                          <p:stCondLst>
                                            <p:cond delay="0"/>
                                          </p:stCondLst>
                                        </p:cTn>
                                        <p:tgtEl>
                                          <p:spTgt spid="41993"/>
                                        </p:tgtEl>
                                        <p:attrNameLst>
                                          <p:attrName>style.visibility</p:attrName>
                                        </p:attrNameLst>
                                      </p:cBhvr>
                                      <p:to>
                                        <p:strVal val="visible"/>
                                      </p:to>
                                    </p:set>
                                    <p:animEffect transition="in" filter="diamond(out)">
                                      <p:cBhvr>
                                        <p:cTn id="11" dur="1000"/>
                                        <p:tgtEl>
                                          <p:spTgt spid="41993"/>
                                        </p:tgtEl>
                                      </p:cBhvr>
                                    </p:animEffect>
                                  </p:childTnLst>
                                </p:cTn>
                              </p:par>
                              <p:par>
                                <p:cTn id="12" presetID="8" presetClass="entr" presetSubtype="32" fill="hold" nodeType="withEffect">
                                  <p:stCondLst>
                                    <p:cond delay="0"/>
                                  </p:stCondLst>
                                  <p:childTnLst>
                                    <p:set>
                                      <p:cBhvr>
                                        <p:cTn id="13" dur="1" fill="hold">
                                          <p:stCondLst>
                                            <p:cond delay="0"/>
                                          </p:stCondLst>
                                        </p:cTn>
                                        <p:tgtEl>
                                          <p:spTgt spid="41994"/>
                                        </p:tgtEl>
                                        <p:attrNameLst>
                                          <p:attrName>style.visibility</p:attrName>
                                        </p:attrNameLst>
                                      </p:cBhvr>
                                      <p:to>
                                        <p:strVal val="visible"/>
                                      </p:to>
                                    </p:set>
                                    <p:animEffect transition="in" filter="diamond(out)">
                                      <p:cBhvr>
                                        <p:cTn id="14" dur="1000"/>
                                        <p:tgtEl>
                                          <p:spTgt spid="41994"/>
                                        </p:tgtEl>
                                      </p:cBhvr>
                                    </p:animEffect>
                                  </p:childTnLst>
                                </p:cTn>
                              </p:par>
                            </p:childTnLst>
                          </p:cTn>
                        </p:par>
                        <p:par>
                          <p:cTn id="15" fill="hold">
                            <p:stCondLst>
                              <p:cond delay="2000"/>
                            </p:stCondLst>
                            <p:childTnLst>
                              <p:par>
                                <p:cTn id="16" presetID="8" presetClass="entr" presetSubtype="16" fill="hold" nodeType="afterEffect">
                                  <p:stCondLst>
                                    <p:cond delay="0"/>
                                  </p:stCondLst>
                                  <p:childTnLst>
                                    <p:set>
                                      <p:cBhvr>
                                        <p:cTn id="17" dur="1" fill="hold">
                                          <p:stCondLst>
                                            <p:cond delay="0"/>
                                          </p:stCondLst>
                                        </p:cTn>
                                        <p:tgtEl>
                                          <p:spTgt spid="41991">
                                            <p:txEl>
                                              <p:pRg st="0" end="0"/>
                                            </p:txEl>
                                          </p:spTgt>
                                        </p:tgtEl>
                                        <p:attrNameLst>
                                          <p:attrName>style.visibility</p:attrName>
                                        </p:attrNameLst>
                                      </p:cBhvr>
                                      <p:to>
                                        <p:strVal val="visible"/>
                                      </p:to>
                                    </p:set>
                                    <p:animEffect transition="in" filter="diamond(in)">
                                      <p:cBhvr>
                                        <p:cTn id="18" dur="500"/>
                                        <p:tgtEl>
                                          <p:spTgt spid="41991">
                                            <p:txEl>
                                              <p:pRg st="0" end="0"/>
                                            </p:txEl>
                                          </p:spTgt>
                                        </p:tgtEl>
                                      </p:cBhvr>
                                    </p:animEffect>
                                  </p:childTnLst>
                                </p:cTn>
                              </p:par>
                            </p:childTnLst>
                          </p:cTn>
                        </p:par>
                        <p:par>
                          <p:cTn id="19" fill="hold">
                            <p:stCondLst>
                              <p:cond delay="2500"/>
                            </p:stCondLst>
                            <p:childTnLst>
                              <p:par>
                                <p:cTn id="20" presetID="8" presetClass="entr" presetSubtype="16" fill="hold" nodeType="afterEffect">
                                  <p:stCondLst>
                                    <p:cond delay="0"/>
                                  </p:stCondLst>
                                  <p:childTnLst>
                                    <p:set>
                                      <p:cBhvr>
                                        <p:cTn id="21" dur="1" fill="hold">
                                          <p:stCondLst>
                                            <p:cond delay="0"/>
                                          </p:stCondLst>
                                        </p:cTn>
                                        <p:tgtEl>
                                          <p:spTgt spid="41991">
                                            <p:txEl>
                                              <p:pRg st="1" end="1"/>
                                            </p:txEl>
                                          </p:spTgt>
                                        </p:tgtEl>
                                        <p:attrNameLst>
                                          <p:attrName>style.visibility</p:attrName>
                                        </p:attrNameLst>
                                      </p:cBhvr>
                                      <p:to>
                                        <p:strVal val="visible"/>
                                      </p:to>
                                    </p:set>
                                    <p:animEffect transition="in" filter="diamond(in)">
                                      <p:cBhvr>
                                        <p:cTn id="22" dur="500"/>
                                        <p:tgtEl>
                                          <p:spTgt spid="41991">
                                            <p:txEl>
                                              <p:pRg st="1" end="1"/>
                                            </p:txEl>
                                          </p:spTgt>
                                        </p:tgtEl>
                                      </p:cBhvr>
                                    </p:animEffect>
                                  </p:childTnLst>
                                </p:cTn>
                              </p:par>
                            </p:childTnLst>
                          </p:cTn>
                        </p:par>
                        <p:par>
                          <p:cTn id="23" fill="hold">
                            <p:stCondLst>
                              <p:cond delay="3000"/>
                            </p:stCondLst>
                            <p:childTnLst>
                              <p:par>
                                <p:cTn id="24" presetID="8" presetClass="entr" presetSubtype="16" fill="hold" nodeType="afterEffect">
                                  <p:stCondLst>
                                    <p:cond delay="0"/>
                                  </p:stCondLst>
                                  <p:childTnLst>
                                    <p:set>
                                      <p:cBhvr>
                                        <p:cTn id="25" dur="1" fill="hold">
                                          <p:stCondLst>
                                            <p:cond delay="0"/>
                                          </p:stCondLst>
                                        </p:cTn>
                                        <p:tgtEl>
                                          <p:spTgt spid="41991">
                                            <p:txEl>
                                              <p:pRg st="2" end="2"/>
                                            </p:txEl>
                                          </p:spTgt>
                                        </p:tgtEl>
                                        <p:attrNameLst>
                                          <p:attrName>style.visibility</p:attrName>
                                        </p:attrNameLst>
                                      </p:cBhvr>
                                      <p:to>
                                        <p:strVal val="visible"/>
                                      </p:to>
                                    </p:set>
                                    <p:animEffect transition="in" filter="diamond(in)">
                                      <p:cBhvr>
                                        <p:cTn id="26" dur="500"/>
                                        <p:tgtEl>
                                          <p:spTgt spid="41991">
                                            <p:txEl>
                                              <p:pRg st="2" end="2"/>
                                            </p:txEl>
                                          </p:spTgt>
                                        </p:tgtEl>
                                      </p:cBhvr>
                                    </p:animEffect>
                                  </p:childTnLst>
                                </p:cTn>
                              </p:par>
                            </p:childTnLst>
                          </p:cTn>
                        </p:par>
                        <p:par>
                          <p:cTn id="27" fill="hold">
                            <p:stCondLst>
                              <p:cond delay="3500"/>
                            </p:stCondLst>
                            <p:childTnLst>
                              <p:par>
                                <p:cTn id="28" presetID="8" presetClass="exit" presetSubtype="16" fill="hold" grpId="1" nodeType="afterEffect">
                                  <p:stCondLst>
                                    <p:cond delay="0"/>
                                  </p:stCondLst>
                                  <p:childTnLst>
                                    <p:animEffect transition="out" filter="diamond(in)">
                                      <p:cBhvr>
                                        <p:cTn id="29" dur="1000"/>
                                        <p:tgtEl>
                                          <p:spTgt spid="41988"/>
                                        </p:tgtEl>
                                      </p:cBhvr>
                                    </p:animEffect>
                                    <p:set>
                                      <p:cBhvr>
                                        <p:cTn id="30" dur="1" fill="hold">
                                          <p:stCondLst>
                                            <p:cond delay="999"/>
                                          </p:stCondLst>
                                        </p:cTn>
                                        <p:tgtEl>
                                          <p:spTgt spid="41988"/>
                                        </p:tgtEl>
                                        <p:attrNameLst>
                                          <p:attrName>style.visibility</p:attrName>
                                        </p:attrNameLst>
                                      </p:cBhvr>
                                      <p:to>
                                        <p:strVal val="hidden"/>
                                      </p:to>
                                    </p:set>
                                  </p:childTnLst>
                                </p:cTn>
                              </p:par>
                            </p:childTnLst>
                          </p:cTn>
                        </p:par>
                        <p:par>
                          <p:cTn id="31" fill="hold">
                            <p:stCondLst>
                              <p:cond delay="4500"/>
                            </p:stCondLst>
                            <p:childTnLst>
                              <p:par>
                                <p:cTn id="32" presetID="8" presetClass="exit" presetSubtype="16" fill="hold" nodeType="afterEffect">
                                  <p:stCondLst>
                                    <p:cond delay="0"/>
                                  </p:stCondLst>
                                  <p:childTnLst>
                                    <p:animEffect transition="out" filter="diamond(in)">
                                      <p:cBhvr>
                                        <p:cTn id="33" dur="1000"/>
                                        <p:tgtEl>
                                          <p:spTgt spid="41993"/>
                                        </p:tgtEl>
                                      </p:cBhvr>
                                    </p:animEffect>
                                    <p:set>
                                      <p:cBhvr>
                                        <p:cTn id="34" dur="1" fill="hold">
                                          <p:stCondLst>
                                            <p:cond delay="999"/>
                                          </p:stCondLst>
                                        </p:cTn>
                                        <p:tgtEl>
                                          <p:spTgt spid="41993"/>
                                        </p:tgtEl>
                                        <p:attrNameLst>
                                          <p:attrName>style.visibility</p:attrName>
                                        </p:attrNameLst>
                                      </p:cBhvr>
                                      <p:to>
                                        <p:strVal val="hidden"/>
                                      </p:to>
                                    </p:set>
                                  </p:childTnLst>
                                </p:cTn>
                              </p:par>
                            </p:childTnLst>
                          </p:cTn>
                        </p:par>
                        <p:par>
                          <p:cTn id="35" fill="hold">
                            <p:stCondLst>
                              <p:cond delay="5500"/>
                            </p:stCondLst>
                            <p:childTnLst>
                              <p:par>
                                <p:cTn id="36" presetID="8" presetClass="exit" presetSubtype="16" fill="hold" nodeType="afterEffect">
                                  <p:stCondLst>
                                    <p:cond delay="0"/>
                                  </p:stCondLst>
                                  <p:childTnLst>
                                    <p:animEffect transition="out" filter="diamond(in)">
                                      <p:cBhvr>
                                        <p:cTn id="37" dur="1000"/>
                                        <p:tgtEl>
                                          <p:spTgt spid="41994"/>
                                        </p:tgtEl>
                                      </p:cBhvr>
                                    </p:animEffect>
                                    <p:set>
                                      <p:cBhvr>
                                        <p:cTn id="38" dur="1" fill="hold">
                                          <p:stCondLst>
                                            <p:cond delay="999"/>
                                          </p:stCondLst>
                                        </p:cTn>
                                        <p:tgtEl>
                                          <p:spTgt spid="41994"/>
                                        </p:tgtEl>
                                        <p:attrNameLst>
                                          <p:attrName>style.visibility</p:attrName>
                                        </p:attrNameLst>
                                      </p:cBhvr>
                                      <p:to>
                                        <p:strVal val="hidden"/>
                                      </p:to>
                                    </p:set>
                                  </p:childTnLst>
                                </p:cTn>
                              </p:par>
                            </p:childTnLst>
                          </p:cTn>
                        </p:par>
                        <p:par>
                          <p:cTn id="39" fill="hold">
                            <p:stCondLst>
                              <p:cond delay="6500"/>
                            </p:stCondLst>
                            <p:childTnLst>
                              <p:par>
                                <p:cTn id="40" presetID="8" presetClass="exit" presetSubtype="16" fill="hold" nodeType="afterEffect">
                                  <p:stCondLst>
                                    <p:cond delay="0"/>
                                  </p:stCondLst>
                                  <p:childTnLst>
                                    <p:animEffect transition="out" filter="diamond(in)">
                                      <p:cBhvr>
                                        <p:cTn id="41" dur="1000"/>
                                        <p:tgtEl>
                                          <p:spTgt spid="41991">
                                            <p:txEl>
                                              <p:pRg st="0" end="0"/>
                                            </p:txEl>
                                          </p:spTgt>
                                        </p:tgtEl>
                                      </p:cBhvr>
                                    </p:animEffect>
                                    <p:set>
                                      <p:cBhvr>
                                        <p:cTn id="42" dur="1" fill="hold">
                                          <p:stCondLst>
                                            <p:cond delay="999"/>
                                          </p:stCondLst>
                                        </p:cTn>
                                        <p:tgtEl>
                                          <p:spTgt spid="41991">
                                            <p:txEl>
                                              <p:pRg st="0" end="0"/>
                                            </p:txEl>
                                          </p:spTgt>
                                        </p:tgtEl>
                                        <p:attrNameLst>
                                          <p:attrName>style.visibility</p:attrName>
                                        </p:attrNameLst>
                                      </p:cBhvr>
                                      <p:to>
                                        <p:strVal val="hidden"/>
                                      </p:to>
                                    </p:set>
                                  </p:childTnLst>
                                </p:cTn>
                              </p:par>
                            </p:childTnLst>
                          </p:cTn>
                        </p:par>
                        <p:par>
                          <p:cTn id="43" fill="hold">
                            <p:stCondLst>
                              <p:cond delay="7500"/>
                            </p:stCondLst>
                            <p:childTnLst>
                              <p:par>
                                <p:cTn id="44" presetID="8" presetClass="exit" presetSubtype="16" fill="hold" nodeType="afterEffect">
                                  <p:stCondLst>
                                    <p:cond delay="0"/>
                                  </p:stCondLst>
                                  <p:childTnLst>
                                    <p:animEffect transition="out" filter="diamond(in)">
                                      <p:cBhvr>
                                        <p:cTn id="45" dur="1000"/>
                                        <p:tgtEl>
                                          <p:spTgt spid="41991">
                                            <p:txEl>
                                              <p:pRg st="1" end="1"/>
                                            </p:txEl>
                                          </p:spTgt>
                                        </p:tgtEl>
                                      </p:cBhvr>
                                    </p:animEffect>
                                    <p:set>
                                      <p:cBhvr>
                                        <p:cTn id="46" dur="1" fill="hold">
                                          <p:stCondLst>
                                            <p:cond delay="999"/>
                                          </p:stCondLst>
                                        </p:cTn>
                                        <p:tgtEl>
                                          <p:spTgt spid="41991">
                                            <p:txEl>
                                              <p:pRg st="1" end="1"/>
                                            </p:txEl>
                                          </p:spTgt>
                                        </p:tgtEl>
                                        <p:attrNameLst>
                                          <p:attrName>style.visibility</p:attrName>
                                        </p:attrNameLst>
                                      </p:cBhvr>
                                      <p:to>
                                        <p:strVal val="hidden"/>
                                      </p:to>
                                    </p:set>
                                  </p:childTnLst>
                                </p:cTn>
                              </p:par>
                            </p:childTnLst>
                          </p:cTn>
                        </p:par>
                        <p:par>
                          <p:cTn id="47" fill="hold">
                            <p:stCondLst>
                              <p:cond delay="8500"/>
                            </p:stCondLst>
                            <p:childTnLst>
                              <p:par>
                                <p:cTn id="48" presetID="8" presetClass="exit" presetSubtype="16" fill="hold" nodeType="afterEffect">
                                  <p:stCondLst>
                                    <p:cond delay="0"/>
                                  </p:stCondLst>
                                  <p:childTnLst>
                                    <p:animEffect transition="out" filter="diamond(in)">
                                      <p:cBhvr>
                                        <p:cTn id="49" dur="1000"/>
                                        <p:tgtEl>
                                          <p:spTgt spid="41991">
                                            <p:txEl>
                                              <p:pRg st="2" end="2"/>
                                            </p:txEl>
                                          </p:spTgt>
                                        </p:tgtEl>
                                      </p:cBhvr>
                                    </p:animEffect>
                                    <p:set>
                                      <p:cBhvr>
                                        <p:cTn id="50" dur="1" fill="hold">
                                          <p:stCondLst>
                                            <p:cond delay="999"/>
                                          </p:stCondLst>
                                        </p:cTn>
                                        <p:tgtEl>
                                          <p:spTgt spid="4199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8" grpId="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graphicFrame>
        <p:nvGraphicFramePr>
          <p:cNvPr id="6" name="Tabella 5"/>
          <p:cNvGraphicFramePr>
            <a:graphicFrameLocks noGrp="1"/>
          </p:cNvGraphicFramePr>
          <p:nvPr/>
        </p:nvGraphicFramePr>
        <p:xfrm>
          <a:off x="714347" y="285729"/>
          <a:ext cx="7643868" cy="6429423"/>
        </p:xfrm>
        <a:graphic>
          <a:graphicData uri="http://schemas.openxmlformats.org/drawingml/2006/table">
            <a:tbl>
              <a:tblPr>
                <a:tableStyleId>{D113A9D2-9D6B-4929-AA2D-F23B5EE8CBE7}</a:tableStyleId>
              </a:tblPr>
              <a:tblGrid>
                <a:gridCol w="2547956"/>
                <a:gridCol w="2547956"/>
                <a:gridCol w="2547956"/>
              </a:tblGrid>
              <a:tr h="208702">
                <a:tc>
                  <a:txBody>
                    <a:bodyPr/>
                    <a:lstStyle/>
                    <a:p>
                      <a:pPr algn="ctr">
                        <a:spcAft>
                          <a:spcPts val="0"/>
                        </a:spcAft>
                      </a:pPr>
                      <a:r>
                        <a:rPr lang="it-IT" sz="700" b="0" dirty="0">
                          <a:solidFill>
                            <a:schemeClr val="tx1"/>
                          </a:solidFill>
                        </a:rPr>
                        <a:t>Data</a:t>
                      </a:r>
                      <a:endParaRPr lang="it-IT" sz="700" b="0" dirty="0">
                        <a:solidFill>
                          <a:schemeClr val="tx1"/>
                        </a:solidFill>
                        <a:latin typeface="Times New Roman"/>
                        <a:ea typeface="Times New Roman"/>
                      </a:endParaRPr>
                    </a:p>
                  </a:txBody>
                  <a:tcPr marL="5336" marR="5336" marT="5336" marB="5336" anchor="ctr">
                    <a:solidFill>
                      <a:schemeClr val="accent1"/>
                    </a:solidFill>
                  </a:tcPr>
                </a:tc>
                <a:tc>
                  <a:txBody>
                    <a:bodyPr/>
                    <a:lstStyle/>
                    <a:p>
                      <a:pPr algn="ctr">
                        <a:spcAft>
                          <a:spcPts val="0"/>
                        </a:spcAft>
                      </a:pPr>
                      <a:r>
                        <a:rPr lang="it-IT" sz="700" b="0">
                          <a:solidFill>
                            <a:schemeClr val="tx1"/>
                          </a:solidFill>
                        </a:rPr>
                        <a:t>Paese</a:t>
                      </a:r>
                      <a:endParaRPr lang="it-IT" sz="700" b="0">
                        <a:solidFill>
                          <a:schemeClr val="tx1"/>
                        </a:solidFill>
                        <a:latin typeface="Times New Roman"/>
                        <a:ea typeface="Times New Roman"/>
                      </a:endParaRPr>
                    </a:p>
                  </a:txBody>
                  <a:tcPr marL="5336" marR="5336" marT="5336" marB="5336" anchor="ctr">
                    <a:solidFill>
                      <a:schemeClr val="accent1"/>
                    </a:solidFill>
                  </a:tcPr>
                </a:tc>
                <a:tc>
                  <a:txBody>
                    <a:bodyPr/>
                    <a:lstStyle/>
                    <a:p>
                      <a:pPr algn="ctr">
                        <a:spcAft>
                          <a:spcPts val="0"/>
                        </a:spcAft>
                      </a:pPr>
                      <a:r>
                        <a:rPr lang="it-IT" sz="700" b="0" dirty="0">
                          <a:solidFill>
                            <a:schemeClr val="tx1"/>
                          </a:solidFill>
                        </a:rPr>
                        <a:t>Manifestazione</a:t>
                      </a:r>
                      <a:endParaRPr lang="it-IT" sz="700" b="0" dirty="0">
                        <a:solidFill>
                          <a:schemeClr val="tx1"/>
                        </a:solidFill>
                        <a:latin typeface="Times New Roman"/>
                        <a:ea typeface="Times New Roman"/>
                      </a:endParaRPr>
                    </a:p>
                  </a:txBody>
                  <a:tcPr marL="5336" marR="5336" marT="5336" marB="5336" anchor="ctr">
                    <a:solidFill>
                      <a:schemeClr val="accent1"/>
                    </a:solidFill>
                  </a:tcPr>
                </a:tc>
              </a:tr>
              <a:tr h="304354">
                <a:tc>
                  <a:txBody>
                    <a:bodyPr/>
                    <a:lstStyle/>
                    <a:p>
                      <a:pPr algn="ctr">
                        <a:spcAft>
                          <a:spcPts val="0"/>
                        </a:spcAft>
                      </a:pPr>
                      <a:r>
                        <a:rPr lang="it-IT" sz="1000" b="0" dirty="0">
                          <a:solidFill>
                            <a:schemeClr val="tx1"/>
                          </a:solidFill>
                          <a:latin typeface="Arial Rounded MT Bold" pitchFamily="34" charset="0"/>
                        </a:rPr>
                        <a:t>24-27 luglio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Tortoreto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Sagra dei piatti tipici nel centro storico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402178">
                <a:tc>
                  <a:txBody>
                    <a:bodyPr/>
                    <a:lstStyle/>
                    <a:p>
                      <a:pPr algn="ctr">
                        <a:spcAft>
                          <a:spcPts val="0"/>
                        </a:spcAft>
                      </a:pPr>
                      <a:r>
                        <a:rPr lang="it-IT" sz="1000" b="0" dirty="0">
                          <a:solidFill>
                            <a:schemeClr val="tx1"/>
                          </a:solidFill>
                          <a:latin typeface="Arial Rounded MT Bold" pitchFamily="34" charset="0"/>
                        </a:rPr>
                        <a:t>24 luglio - 2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Controguerra</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XII Sagra Enogastronimica. Serate musicali.</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208702">
                <a:tc>
                  <a:txBody>
                    <a:bodyPr/>
                    <a:lstStyle/>
                    <a:p>
                      <a:pPr algn="ctr">
                        <a:spcAft>
                          <a:spcPts val="0"/>
                        </a:spcAft>
                      </a:pPr>
                      <a:r>
                        <a:rPr lang="it-IT" sz="1000" b="0" dirty="0">
                          <a:solidFill>
                            <a:schemeClr val="tx1"/>
                          </a:solidFill>
                          <a:latin typeface="Arial Rounded MT Bold" pitchFamily="34" charset="0"/>
                        </a:rPr>
                        <a:t>30 luglio - 2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Ancarano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Sagra del Coniglio Italiano.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208702">
                <a:tc>
                  <a:txBody>
                    <a:bodyPr/>
                    <a:lstStyle/>
                    <a:p>
                      <a:pPr algn="ctr">
                        <a:spcAft>
                          <a:spcPts val="0"/>
                        </a:spcAft>
                      </a:pPr>
                      <a:r>
                        <a:rPr lang="it-IT" sz="1000" b="0" dirty="0">
                          <a:solidFill>
                            <a:schemeClr val="tx1"/>
                          </a:solidFill>
                          <a:latin typeface="Arial Rounded MT Bold" pitchFamily="34" charset="0"/>
                        </a:rPr>
                        <a:t>31 luglio - 3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Colonnella</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Rassegna di Teatro Dialettale.</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208702">
                <a:tc>
                  <a:txBody>
                    <a:bodyPr/>
                    <a:lstStyle/>
                    <a:p>
                      <a:pPr algn="ctr">
                        <a:spcAft>
                          <a:spcPts val="0"/>
                        </a:spcAft>
                      </a:pPr>
                      <a:r>
                        <a:rPr lang="it-IT" sz="1000" b="0" dirty="0">
                          <a:solidFill>
                            <a:schemeClr val="tx1"/>
                          </a:solidFill>
                          <a:latin typeface="Arial Rounded MT Bold" pitchFamily="34" charset="0"/>
                        </a:rPr>
                        <a:t>1-3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Tortoreto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Rassegna di musica blues.</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402178">
                <a:tc>
                  <a:txBody>
                    <a:bodyPr/>
                    <a:lstStyle/>
                    <a:p>
                      <a:pPr algn="ctr">
                        <a:spcAft>
                          <a:spcPts val="0"/>
                        </a:spcAft>
                      </a:pPr>
                      <a:r>
                        <a:rPr lang="it-IT" sz="1000" b="0" dirty="0">
                          <a:solidFill>
                            <a:schemeClr val="tx1"/>
                          </a:solidFill>
                          <a:latin typeface="Arial Rounded MT Bold" pitchFamily="34" charset="0"/>
                        </a:rPr>
                        <a:t>1-8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Torano Nuovo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"Al chiaro di luna" Rassegna di musica classica.</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449284">
                <a:tc>
                  <a:txBody>
                    <a:bodyPr/>
                    <a:lstStyle/>
                    <a:p>
                      <a:pPr algn="ctr">
                        <a:spcAft>
                          <a:spcPts val="0"/>
                        </a:spcAft>
                      </a:pPr>
                      <a:r>
                        <a:rPr lang="it-IT" sz="1000" b="0" dirty="0">
                          <a:solidFill>
                            <a:schemeClr val="tx1"/>
                          </a:solidFill>
                          <a:latin typeface="Arial Rounded MT Bold" pitchFamily="34" charset="0"/>
                        </a:rPr>
                        <a:t>2-7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Poggio Morello di </a:t>
                      </a:r>
                      <a:r>
                        <a:rPr lang="it-IT" sz="1000" b="0" dirty="0" smtClean="0">
                          <a:solidFill>
                            <a:schemeClr val="tx1"/>
                          </a:solidFill>
                          <a:latin typeface="Arial Rounded MT Bold" pitchFamily="34" charset="0"/>
                        </a:rPr>
                        <a:t>S. Omero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a:solidFill>
                            <a:schemeClr val="tx1"/>
                          </a:solidFill>
                          <a:latin typeface="Arial Rounded MT Bold" pitchFamily="34" charset="0"/>
                        </a:rPr>
                        <a:t>Rievocazione dell'antica trebbiatura con costumi d'epoca e piatti tipici.</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r>
              <a:tr h="884067">
                <a:tc>
                  <a:txBody>
                    <a:bodyPr/>
                    <a:lstStyle/>
                    <a:p>
                      <a:pPr algn="ctr">
                        <a:spcAft>
                          <a:spcPts val="0"/>
                        </a:spcAft>
                      </a:pPr>
                      <a:r>
                        <a:rPr lang="it-IT" sz="1000" b="0" dirty="0">
                          <a:solidFill>
                            <a:schemeClr val="tx1"/>
                          </a:solidFill>
                          <a:latin typeface="Arial Rounded MT Bold" pitchFamily="34" charset="0"/>
                        </a:rPr>
                        <a:t>3-11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Corropoli</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Mostra mercato dell'artigianato, dell'hobby e dei piatti tipici. Mostre d'arte, di fotografia, di prodotti agro-alimentari. Giornate agro-turistiche.</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208702">
                <a:tc>
                  <a:txBody>
                    <a:bodyPr/>
                    <a:lstStyle/>
                    <a:p>
                      <a:pPr algn="ctr">
                        <a:spcAft>
                          <a:spcPts val="0"/>
                        </a:spcAft>
                      </a:pPr>
                      <a:r>
                        <a:rPr lang="it-IT" sz="1000" b="0">
                          <a:solidFill>
                            <a:schemeClr val="tx1"/>
                          </a:solidFill>
                          <a:latin typeface="Arial Rounded MT Bold" pitchFamily="34" charset="0"/>
                        </a:rPr>
                        <a:t>8-16 agosto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Colonnella</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Sagra Eno-Gastronomica. </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304354">
                <a:tc>
                  <a:txBody>
                    <a:bodyPr/>
                    <a:lstStyle/>
                    <a:p>
                      <a:pPr algn="ctr">
                        <a:spcAft>
                          <a:spcPts val="0"/>
                        </a:spcAft>
                      </a:pPr>
                      <a:r>
                        <a:rPr lang="it-IT" sz="1000" b="0" dirty="0">
                          <a:solidFill>
                            <a:schemeClr val="tx1"/>
                          </a:solidFill>
                          <a:latin typeface="Arial Rounded MT Bold" pitchFamily="34" charset="0"/>
                        </a:rPr>
                        <a:t>12-13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Corropoli</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"Palio delle Botti" in piazza </a:t>
                      </a:r>
                      <a:r>
                        <a:rPr lang="it-IT" sz="1000" b="0" dirty="0" err="1">
                          <a:solidFill>
                            <a:schemeClr val="tx1"/>
                          </a:solidFill>
                          <a:latin typeface="Arial Rounded MT Bold" pitchFamily="34" charset="0"/>
                        </a:rPr>
                        <a:t>Piedicorte</a:t>
                      </a:r>
                      <a:r>
                        <a:rPr lang="it-IT" sz="1000" b="0" dirty="0">
                          <a:solidFill>
                            <a:schemeClr val="tx1"/>
                          </a:solidFill>
                          <a:latin typeface="Arial Rounded MT Bold" pitchFamily="34" charset="0"/>
                        </a:rPr>
                        <a:t>.</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790753">
                <a:tc>
                  <a:txBody>
                    <a:bodyPr/>
                    <a:lstStyle/>
                    <a:p>
                      <a:pPr algn="ctr">
                        <a:spcAft>
                          <a:spcPts val="0"/>
                        </a:spcAft>
                      </a:pPr>
                      <a:r>
                        <a:rPr lang="it-IT" sz="1000" b="0" dirty="0">
                          <a:solidFill>
                            <a:schemeClr val="tx1"/>
                          </a:solidFill>
                          <a:latin typeface="Arial Rounded MT Bold" pitchFamily="34" charset="0"/>
                        </a:rPr>
                        <a:t>12-16 agosto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Civitella del Tronto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"A la corte de lo governatore". Rievocazione di un banchetto in costume sugli spalti della Fortezza. Spettacoli vari, folklore, </a:t>
                      </a:r>
                      <a:r>
                        <a:rPr lang="it-IT" sz="1000" b="0" dirty="0" err="1">
                          <a:solidFill>
                            <a:schemeClr val="tx1"/>
                          </a:solidFill>
                          <a:latin typeface="Arial Rounded MT Bold" pitchFamily="34" charset="0"/>
                        </a:rPr>
                        <a:t>souvenirs</a:t>
                      </a:r>
                      <a:r>
                        <a:rPr lang="it-IT" sz="1000" b="0" dirty="0">
                          <a:solidFill>
                            <a:schemeClr val="tx1"/>
                          </a:solidFill>
                          <a:latin typeface="Arial Rounded MT Bold" pitchFamily="34" charset="0"/>
                        </a:rPr>
                        <a:t>.</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449284">
                <a:tc>
                  <a:txBody>
                    <a:bodyPr/>
                    <a:lstStyle/>
                    <a:p>
                      <a:pPr algn="ctr">
                        <a:spcAft>
                          <a:spcPts val="0"/>
                        </a:spcAft>
                      </a:pPr>
                      <a:r>
                        <a:rPr lang="it-IT" sz="1000" b="0">
                          <a:solidFill>
                            <a:schemeClr val="tx1"/>
                          </a:solidFill>
                          <a:latin typeface="Arial Rounded MT Bold" pitchFamily="34" charset="0"/>
                        </a:rPr>
                        <a:t>12-16 agosto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Torano Nuovo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Sagra dei maccheroni, della salsiccia, del formaggio pecorino e del vino DOC.</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304354">
                <a:tc>
                  <a:txBody>
                    <a:bodyPr/>
                    <a:lstStyle/>
                    <a:p>
                      <a:pPr algn="ctr">
                        <a:spcAft>
                          <a:spcPts val="0"/>
                        </a:spcAft>
                      </a:pPr>
                      <a:r>
                        <a:rPr lang="it-IT" sz="1000" b="0">
                          <a:solidFill>
                            <a:schemeClr val="tx1"/>
                          </a:solidFill>
                          <a:latin typeface="Arial Rounded MT Bold" pitchFamily="34" charset="0"/>
                        </a:rPr>
                        <a:t>16-20 agosto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Corropoli</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Rassegna internazionale gruppi folk.</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304354">
                <a:tc>
                  <a:txBody>
                    <a:bodyPr/>
                    <a:lstStyle/>
                    <a:p>
                      <a:pPr algn="ctr">
                        <a:spcAft>
                          <a:spcPts val="0"/>
                        </a:spcAft>
                      </a:pPr>
                      <a:r>
                        <a:rPr lang="it-IT" sz="1000" b="0">
                          <a:solidFill>
                            <a:schemeClr val="tx1"/>
                          </a:solidFill>
                          <a:latin typeface="Arial Rounded MT Bold" pitchFamily="34" charset="0"/>
                        </a:rPr>
                        <a:t>18-20 25-26 agosto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Tortoreto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IV rassegna del teatro per ragazzi.</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r h="790753">
                <a:tc>
                  <a:txBody>
                    <a:bodyPr/>
                    <a:lstStyle/>
                    <a:p>
                      <a:pPr algn="ctr">
                        <a:spcAft>
                          <a:spcPts val="0"/>
                        </a:spcAft>
                      </a:pPr>
                      <a:r>
                        <a:rPr lang="it-IT" sz="1000" b="0">
                          <a:solidFill>
                            <a:schemeClr val="tx1"/>
                          </a:solidFill>
                          <a:latin typeface="Arial Rounded MT Bold" pitchFamily="34" charset="0"/>
                        </a:rPr>
                        <a:t>23-30 agosto</a:t>
                      </a:r>
                      <a:endParaRPr lang="it-IT" sz="1000" b="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Sant'Omero</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c>
                  <a:txBody>
                    <a:bodyPr/>
                    <a:lstStyle/>
                    <a:p>
                      <a:pPr algn="ctr">
                        <a:spcAft>
                          <a:spcPts val="0"/>
                        </a:spcAft>
                      </a:pPr>
                      <a:r>
                        <a:rPr lang="it-IT" sz="1000" b="0" dirty="0">
                          <a:solidFill>
                            <a:schemeClr val="tx1"/>
                          </a:solidFill>
                          <a:latin typeface="Arial Rounded MT Bold" pitchFamily="34" charset="0"/>
                        </a:rPr>
                        <a:t>Festival internazionale del Teatro Comico. Premio letterario "Sant'Omero" per il miglior racconto comico in trenta righe.</a:t>
                      </a:r>
                      <a:endParaRPr lang="it-IT" sz="1000" b="0" dirty="0">
                        <a:solidFill>
                          <a:schemeClr val="tx1"/>
                        </a:solidFill>
                        <a:latin typeface="Arial Rounded MT Bold" pitchFamily="34" charset="0"/>
                        <a:ea typeface="Times New Roman"/>
                      </a:endParaRPr>
                    </a:p>
                  </a:txBody>
                  <a:tcPr marL="5336" marR="5336" marT="5336" marB="5336" anchor="ctr">
                    <a:solidFill>
                      <a:schemeClr val="accent1"/>
                    </a:solidFill>
                  </a:tcPr>
                </a:tc>
              </a:tr>
            </a:tbl>
          </a:graphicData>
        </a:graphic>
      </p:graphicFrame>
      <p:pic>
        <p:nvPicPr>
          <p:cNvPr id="5" name="Picture 2" descr="C:\Users\Wolfino_L4\Desktop\mave\Nuova cartella\onion-head35.gif"/>
          <p:cNvPicPr>
            <a:picLocks noChangeAspect="1" noChangeArrowheads="1" noCrop="1"/>
          </p:cNvPicPr>
          <p:nvPr/>
        </p:nvPicPr>
        <p:blipFill>
          <a:blip r:embed="rId2"/>
          <a:srcRect/>
          <a:stretch>
            <a:fillRect/>
          </a:stretch>
        </p:blipFill>
        <p:spPr bwMode="auto">
          <a:xfrm>
            <a:off x="0" y="5895987"/>
            <a:ext cx="962013" cy="962013"/>
          </a:xfrm>
          <a:prstGeom prst="rect">
            <a:avLst/>
          </a:prstGeom>
          <a:noFill/>
        </p:spPr>
      </p:pic>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Fine.wmv">
            <a:hlinkClick r:id="" action="ppaction://media"/>
          </p:cNvPr>
          <p:cNvPicPr>
            <a:picLocks noGrp="1" noRot="1" noChangeAspect="1"/>
          </p:cNvPicPr>
          <p:nvPr>
            <p:ph idx="1"/>
            <a:videoFile r:link="rId1"/>
          </p:nvPr>
        </p:nvPicPr>
        <p:blipFill>
          <a:blip r:embed="rId3"/>
          <a:stretch>
            <a:fillRect/>
          </a:stretch>
        </p:blipFill>
        <p:spPr>
          <a:xfrm>
            <a:off x="-35750" y="0"/>
            <a:ext cx="917975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85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50000">
              <a:schemeClr val="accent1">
                <a:shade val="67500"/>
                <a:satMod val="115000"/>
              </a:schemeClr>
            </a:gs>
            <a:gs pos="100000">
              <a:schemeClr val="bg1"/>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214338"/>
            <a:ext cx="8229600" cy="1143000"/>
          </a:xfrm>
        </p:spPr>
        <p:txBody>
          <a:bodyPr>
            <a:normAutofit/>
          </a:bodyPr>
          <a:lstStyle/>
          <a:p>
            <a:r>
              <a:rPr lang="it-IT" sz="3600" dirty="0" smtClean="0">
                <a:solidFill>
                  <a:schemeClr val="tx1"/>
                </a:solidFill>
                <a:latin typeface="Broadway" pitchFamily="82" charset="0"/>
              </a:rPr>
              <a:t>Colonnella</a:t>
            </a:r>
            <a:endParaRPr lang="it-IT" sz="3600" dirty="0">
              <a:solidFill>
                <a:schemeClr val="tx1"/>
              </a:solidFill>
              <a:latin typeface="Broadway" pitchFamily="82" charset="0"/>
            </a:endParaRPr>
          </a:p>
        </p:txBody>
      </p:sp>
      <p:sp>
        <p:nvSpPr>
          <p:cNvPr id="3" name="Segnaposto testo 2"/>
          <p:cNvSpPr>
            <a:spLocks noGrp="1"/>
          </p:cNvSpPr>
          <p:nvPr>
            <p:ph type="body" idx="1"/>
          </p:nvPr>
        </p:nvSpPr>
        <p:spPr>
          <a:xfrm>
            <a:off x="500034" y="714356"/>
            <a:ext cx="4040188" cy="639762"/>
          </a:xfrm>
        </p:spPr>
        <p:txBody>
          <a:bodyPr/>
          <a:lstStyle/>
          <a:p>
            <a:r>
              <a:rPr lang="it-IT" dirty="0" smtClean="0">
                <a:latin typeface="Comic Sans MS" pitchFamily="66" charset="0"/>
              </a:rPr>
              <a:t>      </a:t>
            </a:r>
            <a:r>
              <a:rPr lang="it-IT" dirty="0" smtClean="0">
                <a:latin typeface="Broadway" pitchFamily="82" charset="0"/>
              </a:rPr>
              <a:t>Prima</a:t>
            </a:r>
            <a:endParaRPr lang="it-IT" dirty="0">
              <a:latin typeface="Broadway" pitchFamily="82" charset="0"/>
            </a:endParaRPr>
          </a:p>
        </p:txBody>
      </p:sp>
      <p:sp>
        <p:nvSpPr>
          <p:cNvPr id="5" name="Segnaposto testo 4"/>
          <p:cNvSpPr>
            <a:spLocks noGrp="1"/>
          </p:cNvSpPr>
          <p:nvPr>
            <p:ph type="body" sz="quarter" idx="3"/>
          </p:nvPr>
        </p:nvSpPr>
        <p:spPr>
          <a:xfrm>
            <a:off x="4643438" y="785794"/>
            <a:ext cx="4041775" cy="639762"/>
          </a:xfrm>
        </p:spPr>
        <p:txBody>
          <a:bodyPr/>
          <a:lstStyle/>
          <a:p>
            <a:r>
              <a:rPr lang="it-IT" dirty="0" smtClean="0">
                <a:latin typeface="Broadway" pitchFamily="82" charset="0"/>
              </a:rPr>
              <a:t>                     Dopo</a:t>
            </a:r>
            <a:endParaRPr lang="it-IT" dirty="0">
              <a:latin typeface="Broadway" pitchFamily="82" charset="0"/>
            </a:endParaRPr>
          </a:p>
        </p:txBody>
      </p:sp>
      <p:pic>
        <p:nvPicPr>
          <p:cNvPr id="10" name="Segnaposto contenuto 9" descr="anni20a[1].jpg"/>
          <p:cNvPicPr>
            <a:picLocks noGrp="1" noChangeAspect="1"/>
          </p:cNvPicPr>
          <p:nvPr>
            <p:ph sz="quarter" idx="4"/>
          </p:nvPr>
        </p:nvPicPr>
        <p:blipFill>
          <a:blip r:embed="rId2"/>
          <a:stretch>
            <a:fillRect/>
          </a:stretch>
        </p:blipFill>
        <p:spPr>
          <a:xfrm>
            <a:off x="714348" y="1500174"/>
            <a:ext cx="2624917" cy="395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Segnaposto contenuto 8" descr="centroA[1].jpg"/>
          <p:cNvPicPr>
            <a:picLocks noGrp="1" noChangeAspect="1"/>
          </p:cNvPicPr>
          <p:nvPr>
            <p:ph sz="half" idx="2"/>
          </p:nvPr>
        </p:nvPicPr>
        <p:blipFill>
          <a:blip r:embed="rId3"/>
          <a:stretch>
            <a:fillRect/>
          </a:stretch>
        </p:blipFill>
        <p:spPr>
          <a:xfrm>
            <a:off x="5572132" y="1500174"/>
            <a:ext cx="2624917" cy="3951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style.rotation</p:attrName>
                                        </p:attrNameLst>
                                      </p:cBhvr>
                                      <p:tavLst>
                                        <p:tav tm="0">
                                          <p:val>
                                            <p:fltVal val="720"/>
                                          </p:val>
                                        </p:tav>
                                        <p:tav tm="100000">
                                          <p:val>
                                            <p:fltVal val="0"/>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rot="21281118">
            <a:off x="-321977" y="235780"/>
            <a:ext cx="8229600" cy="1143000"/>
          </a:xfrm>
        </p:spPr>
        <p:txBody>
          <a:bodyPr>
            <a:norm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it-IT" sz="36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urry Up" pitchFamily="2" charset="0"/>
              </a:rPr>
              <a:t>La vecchia Colonnella</a:t>
            </a:r>
            <a:endParaRPr lang="it-IT" sz="3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Hurry Up" pitchFamily="2" charset="0"/>
            </a:endParaRPr>
          </a:p>
        </p:txBody>
      </p:sp>
      <p:pic>
        <p:nvPicPr>
          <p:cNvPr id="7" name="Segnaposto contenuto 6" descr="palazzo marzi.jpg"/>
          <p:cNvPicPr>
            <a:picLocks noGrp="1" noChangeAspect="1"/>
          </p:cNvPicPr>
          <p:nvPr>
            <p:ph sz="half" idx="2"/>
          </p:nvPr>
        </p:nvPicPr>
        <p:blipFill>
          <a:blip r:embed="rId2"/>
          <a:stretch>
            <a:fillRect/>
          </a:stretch>
        </p:blipFill>
        <p:spPr>
          <a:xfrm>
            <a:off x="428596" y="1714488"/>
            <a:ext cx="3357554" cy="21663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8" name="Segnaposto contenuto 7" descr="piazza mercato.jpg"/>
          <p:cNvPicPr>
            <a:picLocks noGrp="1" noChangeAspect="1"/>
          </p:cNvPicPr>
          <p:nvPr>
            <p:ph sz="quarter" idx="4"/>
          </p:nvPr>
        </p:nvPicPr>
        <p:blipFill>
          <a:blip r:embed="rId3"/>
          <a:stretch>
            <a:fillRect/>
          </a:stretch>
        </p:blipFill>
        <p:spPr>
          <a:xfrm rot="498216">
            <a:off x="4929190" y="1357298"/>
            <a:ext cx="3571868" cy="2540457"/>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descr="piazza vittorio emanuele II.jpg"/>
          <p:cNvPicPr>
            <a:picLocks noChangeAspect="1"/>
          </p:cNvPicPr>
          <p:nvPr/>
        </p:nvPicPr>
        <p:blipFill>
          <a:blip r:embed="rId4"/>
          <a:stretch>
            <a:fillRect/>
          </a:stretch>
        </p:blipFill>
        <p:spPr>
          <a:xfrm>
            <a:off x="2595477" y="4344917"/>
            <a:ext cx="3694796" cy="235745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par>
                          <p:cTn id="12" fill="hold">
                            <p:stCondLst>
                              <p:cond delay="500"/>
                            </p:stCondLst>
                            <p:childTnLst>
                              <p:par>
                                <p:cTn id="13" presetID="56" presetClass="entr" presetSubtype="0" fill="hold"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by="(-#ppt_w*2)" calcmode="lin" valueType="num">
                                      <p:cBhvr rctx="PPT">
                                        <p:cTn id="15" dur="500" autoRev="1" fill="hold">
                                          <p:stCondLst>
                                            <p:cond delay="0"/>
                                          </p:stCondLst>
                                        </p:cTn>
                                        <p:tgtEl>
                                          <p:spTgt spid="8"/>
                                        </p:tgtEl>
                                        <p:attrNameLst>
                                          <p:attrName>ppt_w</p:attrName>
                                        </p:attrNameLst>
                                      </p:cBhvr>
                                    </p:anim>
                                    <p:anim by="(#ppt_w*0.50)" calcmode="lin" valueType="num">
                                      <p:cBhvr>
                                        <p:cTn id="16" dur="500" decel="50000" autoRev="1" fill="hold">
                                          <p:stCondLst>
                                            <p:cond delay="0"/>
                                          </p:stCondLst>
                                        </p:cTn>
                                        <p:tgtEl>
                                          <p:spTgt spid="8"/>
                                        </p:tgtEl>
                                        <p:attrNameLst>
                                          <p:attrName>ppt_x</p:attrName>
                                        </p:attrNameLst>
                                      </p:cBhvr>
                                    </p:anim>
                                    <p:anim from="(-#ppt_h/2)" to="(#ppt_y)" calcmode="lin" valueType="num">
                                      <p:cBhvr>
                                        <p:cTn id="17" dur="1000" fill="hold">
                                          <p:stCondLst>
                                            <p:cond delay="0"/>
                                          </p:stCondLst>
                                        </p:cTn>
                                        <p:tgtEl>
                                          <p:spTgt spid="8"/>
                                        </p:tgtEl>
                                        <p:attrNameLst>
                                          <p:attrName>ppt_y</p:attrName>
                                        </p:attrNameLst>
                                      </p:cBhvr>
                                    </p:anim>
                                    <p:animRot by="21600000">
                                      <p:cBhvr>
                                        <p:cTn id="18" dur="1000" fill="hold">
                                          <p:stCondLst>
                                            <p:cond delay="0"/>
                                          </p:stCondLst>
                                        </p:cTn>
                                        <p:tgtEl>
                                          <p:spTgt spid="8"/>
                                        </p:tgtEl>
                                        <p:attrNameLst>
                                          <p:attrName>r</p:attrName>
                                        </p:attrNameLst>
                                      </p:cBhvr>
                                    </p:animRot>
                                  </p:childTnLst>
                                </p:cTn>
                              </p:par>
                            </p:childTnLst>
                          </p:cTn>
                        </p:par>
                        <p:par>
                          <p:cTn id="19" fill="hold">
                            <p:stCondLst>
                              <p:cond delay="1500"/>
                            </p:stCondLst>
                            <p:childTnLst>
                              <p:par>
                                <p:cTn id="20" presetID="52"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Scale>
                                      <p:cBhvr>
                                        <p:cTn id="22"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9"/>
                                        </p:tgtEl>
                                        <p:attrNameLst>
                                          <p:attrName>ppt_x</p:attrName>
                                          <p:attrName>ppt_y</p:attrName>
                                        </p:attrNameLst>
                                      </p:cBhvr>
                                    </p:animMotion>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28596" y="142852"/>
            <a:ext cx="8229600" cy="1143000"/>
          </a:xfrm>
        </p:spPr>
        <p:txBody>
          <a:bodyPr>
            <a:normAutofit/>
          </a:bodyPr>
          <a:lstStyle/>
          <a:p>
            <a:r>
              <a:rPr lang="it-IT" sz="6600" dirty="0" smtClean="0">
                <a:solidFill>
                  <a:srgbClr val="7030A0"/>
                </a:solidFill>
                <a:latin typeface="Burnstown Dam" pitchFamily="2" charset="0"/>
              </a:rPr>
              <a:t>Città del vino</a:t>
            </a:r>
            <a:endParaRPr lang="it-IT" sz="6600" dirty="0">
              <a:solidFill>
                <a:srgbClr val="7030A0"/>
              </a:solidFill>
              <a:latin typeface="Burnstown Dam" pitchFamily="2" charset="0"/>
            </a:endParaRPr>
          </a:p>
        </p:txBody>
      </p:sp>
      <p:sp>
        <p:nvSpPr>
          <p:cNvPr id="6" name="Segnaposto contenuto 5"/>
          <p:cNvSpPr>
            <a:spLocks noGrp="1"/>
          </p:cNvSpPr>
          <p:nvPr>
            <p:ph sz="quarter" idx="4"/>
          </p:nvPr>
        </p:nvSpPr>
        <p:spPr>
          <a:xfrm>
            <a:off x="214282" y="1071546"/>
            <a:ext cx="8929718" cy="1357322"/>
          </a:xfrm>
        </p:spPr>
        <p:txBody>
          <a:bodyPr>
            <a:normAutofit/>
          </a:bodyPr>
          <a:lstStyle/>
          <a:p>
            <a:r>
              <a:rPr lang="it-IT" sz="1600" dirty="0" smtClean="0">
                <a:solidFill>
                  <a:srgbClr val="0070C0"/>
                </a:solidFill>
                <a:latin typeface="Comic Sans MS" pitchFamily="66" charset="0"/>
              </a:rPr>
              <a:t>Colonnella è da sempre terra di buoni vini. Il Trebbiano e il Montepulciano hanno allietato da anni le nostre tavole. Le piccole aziende agricole, a conduzione famigliare, hanno prodotto vini ottimi ma conosciuti da pochi.</a:t>
            </a:r>
            <a:br>
              <a:rPr lang="it-IT" sz="1600" dirty="0" smtClean="0">
                <a:solidFill>
                  <a:srgbClr val="0070C0"/>
                </a:solidFill>
                <a:latin typeface="Comic Sans MS" pitchFamily="66" charset="0"/>
              </a:rPr>
            </a:br>
            <a:r>
              <a:rPr lang="it-IT" sz="1600" dirty="0" smtClean="0">
                <a:solidFill>
                  <a:srgbClr val="0070C0"/>
                </a:solidFill>
                <a:latin typeface="Comic Sans MS" pitchFamily="66" charset="0"/>
              </a:rPr>
              <a:t>Negli ultimi anni, invece, Colonnella si è fatta conoscere anche fuori dell’Abruzzo per la bontà dei suoi vini.</a:t>
            </a:r>
            <a:endParaRPr lang="it-IT" sz="1600" dirty="0">
              <a:solidFill>
                <a:srgbClr val="0070C0"/>
              </a:solidFill>
              <a:latin typeface="Comic Sans MS" pitchFamily="66" charset="0"/>
            </a:endParaRPr>
          </a:p>
        </p:txBody>
      </p:sp>
      <p:sp>
        <p:nvSpPr>
          <p:cNvPr id="7" name="CasellaDiTesto 6"/>
          <p:cNvSpPr txBox="1"/>
          <p:nvPr/>
        </p:nvSpPr>
        <p:spPr>
          <a:xfrm>
            <a:off x="5286380" y="2428868"/>
            <a:ext cx="3500462" cy="1815882"/>
          </a:xfrm>
          <a:prstGeom prst="rect">
            <a:avLst/>
          </a:prstGeom>
          <a:noFill/>
        </p:spPr>
        <p:txBody>
          <a:bodyPr wrap="square" rtlCol="0">
            <a:spAutoFit/>
          </a:bodyPr>
          <a:lstStyle/>
          <a:p>
            <a:r>
              <a:rPr lang="it-IT" sz="1600" b="1" dirty="0" smtClean="0">
                <a:solidFill>
                  <a:srgbClr val="7030A0"/>
                </a:solidFill>
                <a:latin typeface="Comic Sans MS" pitchFamily="66" charset="0"/>
              </a:rPr>
              <a:t>Trebbiano d’Abruzzo</a:t>
            </a:r>
            <a:r>
              <a:rPr lang="it-IT" sz="1600" dirty="0" smtClean="0">
                <a:latin typeface="Comic Sans MS" pitchFamily="66" charset="0"/>
              </a:rPr>
              <a:t/>
            </a:r>
            <a:br>
              <a:rPr lang="it-IT" sz="1600" dirty="0" smtClean="0">
                <a:latin typeface="Comic Sans MS" pitchFamily="66" charset="0"/>
              </a:rPr>
            </a:br>
            <a:r>
              <a:rPr lang="it-IT" sz="1600" dirty="0" smtClean="0">
                <a:latin typeface="Comic Sans MS" pitchFamily="66" charset="0"/>
              </a:rPr>
              <a:t>Vino bianco ottenuto da uve dell’omonimo vitigno.</a:t>
            </a:r>
            <a:br>
              <a:rPr lang="it-IT" sz="1600" dirty="0" smtClean="0">
                <a:latin typeface="Comic Sans MS" pitchFamily="66" charset="0"/>
              </a:rPr>
            </a:br>
            <a:r>
              <a:rPr lang="it-IT" sz="1600" dirty="0" smtClean="0">
                <a:latin typeface="Comic Sans MS" pitchFamily="66" charset="0"/>
              </a:rPr>
              <a:t>Moderatamente alcoolico è ideale per antipasti, primi piatti e pesce. Va servito a temperatura di 12° circa.</a:t>
            </a:r>
            <a:endParaRPr lang="it-IT" sz="1600" dirty="0">
              <a:latin typeface="Comic Sans MS" pitchFamily="66" charset="0"/>
            </a:endParaRPr>
          </a:p>
        </p:txBody>
      </p:sp>
      <p:sp>
        <p:nvSpPr>
          <p:cNvPr id="9" name="CasellaDiTesto 8"/>
          <p:cNvSpPr txBox="1"/>
          <p:nvPr/>
        </p:nvSpPr>
        <p:spPr>
          <a:xfrm>
            <a:off x="571472" y="2786058"/>
            <a:ext cx="4000528" cy="1815882"/>
          </a:xfrm>
          <a:prstGeom prst="rect">
            <a:avLst/>
          </a:prstGeom>
          <a:noFill/>
        </p:spPr>
        <p:txBody>
          <a:bodyPr wrap="square" rtlCol="0">
            <a:spAutoFit/>
          </a:bodyPr>
          <a:lstStyle/>
          <a:p>
            <a:r>
              <a:rPr lang="it-IT" sz="1600" b="1" dirty="0" smtClean="0">
                <a:solidFill>
                  <a:srgbClr val="7030A0"/>
                </a:solidFill>
                <a:latin typeface="Comic Sans MS" pitchFamily="66" charset="0"/>
              </a:rPr>
              <a:t>Montepulciano d’Abruzzo</a:t>
            </a:r>
            <a:r>
              <a:rPr lang="it-IT" sz="1600" dirty="0" smtClean="0">
                <a:latin typeface="Comic Sans MS" pitchFamily="66" charset="0"/>
              </a:rPr>
              <a:t/>
            </a:r>
            <a:br>
              <a:rPr lang="it-IT" sz="1600" dirty="0" smtClean="0">
                <a:latin typeface="Comic Sans MS" pitchFamily="66" charset="0"/>
              </a:rPr>
            </a:br>
            <a:r>
              <a:rPr lang="it-IT" sz="1600" dirty="0" smtClean="0">
                <a:latin typeface="Comic Sans MS" pitchFamily="66" charset="0"/>
              </a:rPr>
              <a:t>Vino rosso ottenuto da uve dell’omonimo vitigno.</a:t>
            </a:r>
            <a:br>
              <a:rPr lang="it-IT" sz="1600" dirty="0" smtClean="0">
                <a:latin typeface="Comic Sans MS" pitchFamily="66" charset="0"/>
              </a:rPr>
            </a:br>
            <a:r>
              <a:rPr lang="it-IT" sz="1600" dirty="0" smtClean="0">
                <a:latin typeface="Comic Sans MS" pitchFamily="66" charset="0"/>
              </a:rPr>
              <a:t>Va servito a temperatura ambiente (18°-20°) stappando la bottiglia un po’ prima di servirlo in tavola.</a:t>
            </a:r>
            <a:br>
              <a:rPr lang="it-IT" sz="1600" dirty="0" smtClean="0">
                <a:latin typeface="Comic Sans MS" pitchFamily="66" charset="0"/>
              </a:rPr>
            </a:br>
            <a:endParaRPr lang="it-IT" sz="1600" dirty="0">
              <a:latin typeface="Comic Sans MS" pitchFamily="66" charset="0"/>
            </a:endParaRPr>
          </a:p>
        </p:txBody>
      </p:sp>
      <p:sp>
        <p:nvSpPr>
          <p:cNvPr id="10" name="CasellaDiTesto 9"/>
          <p:cNvSpPr txBox="1"/>
          <p:nvPr/>
        </p:nvSpPr>
        <p:spPr>
          <a:xfrm>
            <a:off x="3214678" y="4643446"/>
            <a:ext cx="3929090" cy="2092881"/>
          </a:xfrm>
          <a:prstGeom prst="rect">
            <a:avLst/>
          </a:prstGeom>
          <a:noFill/>
        </p:spPr>
        <p:txBody>
          <a:bodyPr wrap="square" rtlCol="0">
            <a:spAutoFit/>
          </a:bodyPr>
          <a:lstStyle/>
          <a:p>
            <a:r>
              <a:rPr lang="it-IT" sz="1600" b="1" dirty="0" smtClean="0">
                <a:solidFill>
                  <a:srgbClr val="7030A0"/>
                </a:solidFill>
                <a:latin typeface="Comic Sans MS" pitchFamily="66" charset="0"/>
              </a:rPr>
              <a:t>Montepulciano d’Abruzzo Cerasuolo</a:t>
            </a:r>
            <a:r>
              <a:rPr lang="it-IT" sz="1600" dirty="0" smtClean="0">
                <a:latin typeface="Comic Sans MS" pitchFamily="66" charset="0"/>
              </a:rPr>
              <a:t/>
            </a:r>
            <a:br>
              <a:rPr lang="it-IT" sz="1600" dirty="0" smtClean="0">
                <a:latin typeface="Comic Sans MS" pitchFamily="66" charset="0"/>
              </a:rPr>
            </a:br>
            <a:r>
              <a:rPr lang="it-IT" sz="1600" dirty="0" smtClean="0">
                <a:latin typeface="Comic Sans MS" pitchFamily="66" charset="0"/>
              </a:rPr>
              <a:t>Vino rosato ottenuto da mosto fiore d’uve Montepulciano.</a:t>
            </a:r>
            <a:br>
              <a:rPr lang="it-IT" sz="1600" dirty="0" smtClean="0">
                <a:latin typeface="Comic Sans MS" pitchFamily="66" charset="0"/>
              </a:rPr>
            </a:br>
            <a:r>
              <a:rPr lang="it-IT" sz="1600" dirty="0" smtClean="0">
                <a:latin typeface="Comic Sans MS" pitchFamily="66" charset="0"/>
              </a:rPr>
              <a:t>E’ un vino che si accoppia bene con tutti i piatti e va consumato senza invecchiare. Va servito a temperatura di 12°-15°.</a:t>
            </a:r>
            <a:r>
              <a:rPr lang="it-IT" dirty="0" smtClean="0"/>
              <a:t/>
            </a:r>
            <a:br>
              <a:rPr lang="it-IT" dirty="0" smtClean="0"/>
            </a:br>
            <a:endParaRPr lang="it-IT" dirty="0"/>
          </a:p>
        </p:txBody>
      </p:sp>
      <p:pic>
        <p:nvPicPr>
          <p:cNvPr id="11" name="Immagine 10" descr="7CA0BOAK0CADP15MSCA1ZTJWJCAT605PRCAGGEFYOCA1G4Q60CAAU33OYCAY3UCBICAPB63T0CATJJELZCA0BHBW3CALGEZOOCA75MFN7CAKFQXE5CAW1Y0KHCAH13SMCCA1LO481CA8NATQUCATFFPCZ.jpg"/>
          <p:cNvPicPr>
            <a:picLocks noChangeAspect="1"/>
          </p:cNvPicPr>
          <p:nvPr/>
        </p:nvPicPr>
        <p:blipFill>
          <a:blip r:embed="rId3"/>
          <a:stretch>
            <a:fillRect/>
          </a:stretch>
        </p:blipFill>
        <p:spPr>
          <a:xfrm>
            <a:off x="714347" y="4572007"/>
            <a:ext cx="1143009" cy="1688535"/>
          </a:xfrm>
          <a:prstGeom prst="rect">
            <a:avLst/>
          </a:prstGeom>
        </p:spPr>
      </p:pic>
      <p:pic>
        <p:nvPicPr>
          <p:cNvPr id="12" name="Immagine 11" descr="HCAK0WI9TCA7KTIKCCAU1OBHWCAIW47TVCAR1VWR7CAX64DTICALVAPAICA8TOSQ1CA2497LDCA2WYAY6CA5E4OOYCATWWGK3CAMSCL1YCAZKLEUQCA8TN109CAXVIQUSCAW0Y3BSCATMVY3LCAHOE9QN.jpg"/>
          <p:cNvPicPr>
            <a:picLocks noChangeAspect="1"/>
          </p:cNvPicPr>
          <p:nvPr/>
        </p:nvPicPr>
        <p:blipFill>
          <a:blip r:embed="rId4"/>
          <a:stretch>
            <a:fillRect/>
          </a:stretch>
        </p:blipFill>
        <p:spPr>
          <a:xfrm>
            <a:off x="7286644" y="4071941"/>
            <a:ext cx="971551" cy="1451743"/>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1117</TotalTime>
  <Words>4120</Words>
  <Application>Microsoft Office PowerPoint</Application>
  <PresentationFormat>Presentazione su schermo (4:3)</PresentationFormat>
  <Paragraphs>240</Paragraphs>
  <Slides>62</Slides>
  <Notes>2</Notes>
  <HiddenSlides>0</HiddenSlides>
  <MMClips>2</MMClips>
  <ScaleCrop>false</ScaleCrop>
  <HeadingPairs>
    <vt:vector size="4" baseType="variant">
      <vt:variant>
        <vt:lpstr>Tema</vt:lpstr>
      </vt:variant>
      <vt:variant>
        <vt:i4>1</vt:i4>
      </vt:variant>
      <vt:variant>
        <vt:lpstr>Titoli diapositive</vt:lpstr>
      </vt:variant>
      <vt:variant>
        <vt:i4>62</vt:i4>
      </vt:variant>
    </vt:vector>
  </HeadingPairs>
  <TitlesOfParts>
    <vt:vector size="63" baseType="lpstr">
      <vt:lpstr>Struttura predefinita</vt:lpstr>
      <vt:lpstr>http://www.unionecomunivalvibrata.it/territorio.php</vt:lpstr>
      <vt:lpstr>Diapositiva 2</vt:lpstr>
      <vt:lpstr>Diapositiva 3</vt:lpstr>
      <vt:lpstr>La Cittadina</vt:lpstr>
      <vt:lpstr>La Storia</vt:lpstr>
      <vt:lpstr>Diapositiva 6</vt:lpstr>
      <vt:lpstr>Colonnella</vt:lpstr>
      <vt:lpstr>La vecchia Colonnella</vt:lpstr>
      <vt:lpstr>Città del vino</vt:lpstr>
      <vt:lpstr>Diapositiva 10</vt:lpstr>
      <vt:lpstr>CONTROGUERRA</vt:lpstr>
      <vt:lpstr>Diapositiva 12</vt:lpstr>
      <vt:lpstr>ANCARANO</vt:lpstr>
      <vt:lpstr>Diapositiva 14</vt:lpstr>
      <vt:lpstr>Sant’Egidio alla Vibrata</vt:lpstr>
      <vt:lpstr>Piazza Umberto I</vt:lpstr>
      <vt:lpstr>Diapositiva 17</vt:lpstr>
      <vt:lpstr>La Porta di Faraone</vt:lpstr>
      <vt:lpstr>Come si preparano gli gnocchi</vt:lpstr>
      <vt:lpstr>Festività santegidiesi</vt:lpstr>
      <vt:lpstr>Diapositiva 21</vt:lpstr>
      <vt:lpstr>Civitella del Tronto (1909)</vt:lpstr>
      <vt:lpstr>Civitella del Tronto (2008)</vt:lpstr>
      <vt:lpstr>La fortezza (2008)</vt:lpstr>
      <vt:lpstr>La Fortezza (1900)</vt:lpstr>
      <vt:lpstr>Eventi Fortezza </vt:lpstr>
      <vt:lpstr>Diapositiva 27</vt:lpstr>
      <vt:lpstr>Diapositiva 28</vt:lpstr>
      <vt:lpstr>Diapositiva 29</vt:lpstr>
      <vt:lpstr>Diapositiva 30</vt:lpstr>
      <vt:lpstr>Diapositiva 31</vt:lpstr>
      <vt:lpstr>Diapositiva 32</vt:lpstr>
      <vt:lpstr>Diapositiva 33</vt:lpstr>
      <vt:lpstr>La fontana vecchia</vt:lpstr>
      <vt:lpstr>Chiesa di San Martino</vt:lpstr>
      <vt:lpstr>Diapositiva 36</vt:lpstr>
      <vt:lpstr>Diapositiva 37</vt:lpstr>
      <vt:lpstr>Diapositiva 38</vt:lpstr>
      <vt:lpstr>Diapositiva 39</vt:lpstr>
      <vt:lpstr>Diapositiva 40</vt:lpstr>
      <vt:lpstr>ALBA ADRIATICA</vt:lpstr>
      <vt:lpstr>Il Torrione</vt:lpstr>
      <vt:lpstr>VILLE GENTILIZIE</vt:lpstr>
      <vt:lpstr>La Chiesa  Di  San Vincenzo</vt:lpstr>
      <vt:lpstr>Diapositiva 45</vt:lpstr>
      <vt:lpstr>TORTORETO</vt:lpstr>
      <vt:lpstr>ATTIVITA’ VITIVINICOLA</vt:lpstr>
      <vt:lpstr>LAVORAZIONE DELL’ UVA</vt:lpstr>
      <vt:lpstr>COME SI PRODUCE IL VINO</vt:lpstr>
      <vt:lpstr>Diapositiva 50</vt:lpstr>
      <vt:lpstr>PRODOTTI TIPICI della            VAL VIBRATA</vt:lpstr>
      <vt:lpstr>FORMAGGI  &amp;  LATTE</vt:lpstr>
      <vt:lpstr>SALUMI E CARNI</vt:lpstr>
      <vt:lpstr>PANE E PIZZE</vt:lpstr>
      <vt:lpstr>PASTE E CEREALI</vt:lpstr>
      <vt:lpstr>PESCE E CONSERVE</vt:lpstr>
      <vt:lpstr>ORTAGGI E CONSERVE</vt:lpstr>
      <vt:lpstr>FUNGHI E CONSERVE</vt:lpstr>
      <vt:lpstr>FRUTTA E CONSERVE</vt:lpstr>
      <vt:lpstr>DOLCI E GELATI</vt:lpstr>
      <vt:lpstr>Diapositiva 61</vt:lpstr>
      <vt:lpstr>Diapositiva 62</vt:lpstr>
    </vt:vector>
  </TitlesOfParts>
  <Company>scuola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fontana vecchia</dc:title>
  <dc:creator>3c07</dc:creator>
  <cp:lastModifiedBy>Wolfino_L4</cp:lastModifiedBy>
  <cp:revision>113</cp:revision>
  <dcterms:created xsi:type="dcterms:W3CDTF">2008-05-07T12:59:23Z</dcterms:created>
  <dcterms:modified xsi:type="dcterms:W3CDTF">2008-06-05T23:12:53Z</dcterms:modified>
</cp:coreProperties>
</file>